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sldIdLst>
    <p:sldId id="256" r:id="rId2"/>
    <p:sldId id="296" r:id="rId3"/>
    <p:sldId id="297" r:id="rId4"/>
    <p:sldId id="300" r:id="rId5"/>
    <p:sldId id="299" r:id="rId6"/>
    <p:sldId id="271" r:id="rId7"/>
    <p:sldId id="320" r:id="rId8"/>
    <p:sldId id="316" r:id="rId9"/>
    <p:sldId id="315" r:id="rId10"/>
    <p:sldId id="325" r:id="rId11"/>
    <p:sldId id="318" r:id="rId12"/>
    <p:sldId id="319" r:id="rId13"/>
    <p:sldId id="324" r:id="rId14"/>
    <p:sldId id="330" r:id="rId15"/>
    <p:sldId id="269" r:id="rId16"/>
    <p:sldId id="327" r:id="rId17"/>
    <p:sldId id="328" r:id="rId18"/>
    <p:sldId id="329" r:id="rId19"/>
    <p:sldId id="326" r:id="rId20"/>
    <p:sldId id="321" r:id="rId21"/>
    <p:sldId id="322" r:id="rId22"/>
    <p:sldId id="323" r:id="rId23"/>
    <p:sldId id="29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a:srgbClr val="FF4F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995" autoAdjust="0"/>
  </p:normalViewPr>
  <p:slideViewPr>
    <p:cSldViewPr snapToGrid="0">
      <p:cViewPr>
        <p:scale>
          <a:sx n="90" d="100"/>
          <a:sy n="90" d="100"/>
        </p:scale>
        <p:origin x="1392"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1ECF38-E662-473C-A5B3-C47549956BD5}" type="datetimeFigureOut">
              <a:rPr lang="it-IT" smtClean="0"/>
              <a:t>12/05/2025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D36F42-16D3-484C-822A-249D8EA681C8}" type="slidenum">
              <a:rPr lang="it-IT" smtClean="0"/>
              <a:t>‹N›</a:t>
            </a:fld>
            <a:endParaRPr lang="it-IT"/>
          </a:p>
        </p:txBody>
      </p:sp>
    </p:spTree>
    <p:extLst>
      <p:ext uri="{BB962C8B-B14F-4D97-AF65-F5344CB8AC3E}">
        <p14:creationId xmlns:p14="http://schemas.microsoft.com/office/powerpoint/2010/main" val="1283497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obesitymedicine.org/food-and-mood/"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obesitymedicine.org/resistance-training/" TargetMode="External"/><Relationship Id="rId5" Type="http://schemas.openxmlformats.org/officeDocument/2006/relationships/hyperlink" Target="https://obesitymedicine.org/semaglutide-for-treatment-of-obesity/" TargetMode="External"/><Relationship Id="rId4" Type="http://schemas.openxmlformats.org/officeDocument/2006/relationships/hyperlink" Target="https://obesitymedicine.org/obesity-and-exercise/"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mc.ncbi.nlm.nih.gov/articles/PMC4886858/#R6"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aim of the present study was to evaluate the influence of gastrointestinal hormones comparing postprandial secretion of ghrelin, glucose-dependent insulinotropic polypeptide (GIP), glucagon-like peptide 1 (GLP-1), and leptin between patients with weight regain and those with favorable weight control. </a:t>
            </a:r>
          </a:p>
          <a:p>
            <a:endParaRPr lang="en-US" dirty="0"/>
          </a:p>
          <a:p>
            <a:r>
              <a:rPr lang="en-US" dirty="0"/>
              <a:t>Twenty-four patients with follow-up from 27 to 59 months were divided into two groups according to sustained weight loss</a:t>
            </a:r>
          </a:p>
          <a:p>
            <a:r>
              <a:rPr lang="en-US" dirty="0"/>
              <a:t>Group A: successful weight loss sustenance after the initial successful weight loss (maximum %EWL &gt;50 %) and maintaining up to 50 % of the weight</a:t>
            </a:r>
          </a:p>
          <a:p>
            <a:r>
              <a:rPr lang="en-US" dirty="0"/>
              <a:t>Group B: unsatisfactory weight loss sustenance after the initial successful weight loss, with regain of &gt;50 % of the weight lost</a:t>
            </a:r>
          </a:p>
          <a:p>
            <a:endParaRPr lang="en-US" dirty="0"/>
          </a:p>
          <a:p>
            <a:r>
              <a:rPr lang="en-US" dirty="0"/>
              <a:t>Basal serum levels of ghrelin, GIP, GLP-1, and leptin after fasting and 30, 60, 90, and 120 min after a standard meal were measured</a:t>
            </a:r>
          </a:p>
          <a:p>
            <a:endParaRPr lang="en-US" dirty="0"/>
          </a:p>
          <a:p>
            <a:r>
              <a:rPr lang="en-US" dirty="0"/>
              <a:t>There was no difference in the ghrelin secretion. There was a difference in the GIP secretion, with a higher percentage increase in 30 min in group A (330 %×192.2 %; p=0.01). There were also differences in the GLP-1 secretion, with higher increases in absolute (p=0.03) and percentage values after 30 min in group A (124 %×46.5 %; p=0.01). There was also a difference between baseline leptin values, with higher levels in group B (p=0.02). Conclusions The secretion of gut hormones in patients with weight regain after RYGB is different from that in patients with satisfactory weight outcome. After meal stimulation, reduced levels of GIP and GLP-1 may indicate the influence of gut hormones in the process of weight regain.</a:t>
            </a:r>
          </a:p>
          <a:p>
            <a:r>
              <a:rPr lang="en-US" dirty="0"/>
              <a:t>These adjustments depend on the emptying of the gastric pouch, and reaching more promptly the small intestine promotes the rapid exposure of the intestinal epithelium to nutrients.</a:t>
            </a:r>
          </a:p>
          <a:p>
            <a:endParaRPr lang="en-US" dirty="0"/>
          </a:p>
          <a:p>
            <a:r>
              <a:rPr lang="en-US" dirty="0"/>
              <a:t>GRELINA </a:t>
            </a:r>
          </a:p>
          <a:p>
            <a:r>
              <a:rPr lang="en-US" dirty="0"/>
              <a:t>Decreased ghrelin levels were reported after RYGB; certainly, this change in hormonal secretion affects weight loss by regulating appetite control [16, 34, 35]. The fact that the baseline levels of ghrelin were similar in groups A and B indicates that these levels did not significantly increase in the group who regained weight.</a:t>
            </a:r>
          </a:p>
          <a:p>
            <a:endParaRPr lang="en-US" dirty="0"/>
          </a:p>
          <a:p>
            <a:r>
              <a:rPr lang="en-US" dirty="0"/>
              <a:t>GIP</a:t>
            </a:r>
          </a:p>
          <a:p>
            <a:r>
              <a:rPr lang="en-US" dirty="0"/>
              <a:t>Previous studies differ with regard to the change in GIP levels after bariatric surgery. Some studies have shown decreased GIP levels at fasting in patients with diabetes [37] and in the postprandial period [38], whereas other studies have shown increased secretion in the postprandial period, with consequent favorable metabolic effects [39, 40], although there is a discussion whether the changes in GIP levels persist 1 year after RYGB [39]. The most important role of GIP is likely associated with glucose metabolism via the incretin effect because some degree of resistance to the effects of GIP has been reported in patients with diabetes [41]. The analysis of the percentage change after nutrient intake indicates that the increase in GIP levels was more pronounced in group A, suggesting that the GIP secretion profile among individuals with satisfactory weight control was distinct from that of individuals with weight regain, likely indicating a tendency to restore the secretory process, a phenomenon observed after glucose control in patients with diabetes [42]</a:t>
            </a:r>
          </a:p>
          <a:p>
            <a:endParaRPr lang="en-US" dirty="0"/>
          </a:p>
          <a:p>
            <a:r>
              <a:rPr lang="en-US" dirty="0"/>
              <a:t>GLP-1</a:t>
            </a:r>
          </a:p>
          <a:p>
            <a:r>
              <a:rPr lang="en-US" dirty="0"/>
              <a:t>The </a:t>
            </a:r>
            <a:r>
              <a:rPr lang="en-US" dirty="0" err="1"/>
              <a:t>preprandial</a:t>
            </a:r>
            <a:r>
              <a:rPr lang="en-US" dirty="0"/>
              <a:t> baseline GLP-1 levels were similar in both groups studied. Although decreased GLP-1 levels at fasting after RYGB have been reported [43], which may suggest that an increased baseline level could be expected in the group with a satisfactory course, we highlight that GLP-1 is likely stimulated in response to a meal.</a:t>
            </a:r>
          </a:p>
          <a:p>
            <a:r>
              <a:rPr lang="en-US" dirty="0"/>
              <a:t>the difference between groups A (satisfactory) and B (unsatisfactory) may suggest that some changes may occur at some point in the weight courses, followed by an attenuation of GLP-1 secretion, similar to what was observed during decreased insulin secretion in the natural course of type 2 diabetes; this mechanism could significantly influence weight regain.</a:t>
            </a:r>
          </a:p>
          <a:p>
            <a:endParaRPr lang="en-US" dirty="0"/>
          </a:p>
          <a:p>
            <a:endParaRPr lang="en-US" dirty="0"/>
          </a:p>
          <a:p>
            <a:endParaRPr lang="en-US" dirty="0"/>
          </a:p>
          <a:p>
            <a:endParaRPr lang="en-US" dirty="0"/>
          </a:p>
          <a:p>
            <a:endParaRPr lang="en-US" dirty="0"/>
          </a:p>
          <a:p>
            <a:endParaRPr lang="it-IT" dirty="0"/>
          </a:p>
        </p:txBody>
      </p:sp>
      <p:sp>
        <p:nvSpPr>
          <p:cNvPr id="4" name="Slide Number Placeholder 3"/>
          <p:cNvSpPr>
            <a:spLocks noGrp="1"/>
          </p:cNvSpPr>
          <p:nvPr>
            <p:ph type="sldNum" sz="quarter" idx="5"/>
          </p:nvPr>
        </p:nvSpPr>
        <p:spPr/>
        <p:txBody>
          <a:bodyPr/>
          <a:lstStyle/>
          <a:p>
            <a:fld id="{26B04D69-730F-418D-96CB-78EA37C7087F}" type="slidenum">
              <a:rPr lang="it-IT" smtClean="0"/>
              <a:t>6</a:t>
            </a:fld>
            <a:endParaRPr lang="it-IT"/>
          </a:p>
        </p:txBody>
      </p:sp>
    </p:spTree>
    <p:extLst>
      <p:ext uri="{BB962C8B-B14F-4D97-AF65-F5344CB8AC3E}">
        <p14:creationId xmlns:p14="http://schemas.microsoft.com/office/powerpoint/2010/main" val="2436097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666666"/>
                </a:solidFill>
                <a:effectLst/>
                <a:latin typeface="Roboto-Light"/>
              </a:rPr>
              <a:t>1. “Hungry brain” – Raise your hand if you can’t seem to feel full despite how much you’ve eaten.  This group has to eat more to feel full than other people. </a:t>
            </a:r>
          </a:p>
          <a:p>
            <a:pPr algn="l"/>
            <a:r>
              <a:rPr lang="en-US" b="0" i="0" dirty="0">
                <a:solidFill>
                  <a:srgbClr val="666666"/>
                </a:solidFill>
                <a:effectLst/>
                <a:latin typeface="Roboto-Light"/>
              </a:rPr>
              <a:t>2. “Hungry gut” – These are the folks who eat usual amounts during their meals, but are hungry again even though they have just eaten an hour or two ago.</a:t>
            </a:r>
          </a:p>
          <a:p>
            <a:pPr algn="l"/>
            <a:r>
              <a:rPr lang="en-US" b="0" i="0" dirty="0">
                <a:solidFill>
                  <a:srgbClr val="666666"/>
                </a:solidFill>
                <a:effectLst/>
                <a:latin typeface="Roboto-Light"/>
              </a:rPr>
              <a:t>3. “Emotional hunger” – We’ve all been there.  People eat for many reasons but some of us lose control over </a:t>
            </a:r>
            <a:r>
              <a:rPr lang="en-US" b="0" i="0" u="sng" dirty="0">
                <a:solidFill>
                  <a:srgbClr val="ED7631"/>
                </a:solidFill>
                <a:effectLst/>
                <a:latin typeface="Roboto" panose="020B0604020202020204" pitchFamily="2" charset="0"/>
                <a:hlinkClick r:id="rId3"/>
              </a:rPr>
              <a:t>how much we eat in response to our emotions</a:t>
            </a:r>
            <a:r>
              <a:rPr lang="en-US" b="0" i="0" dirty="0">
                <a:solidFill>
                  <a:srgbClr val="666666"/>
                </a:solidFill>
                <a:effectLst/>
                <a:latin typeface="Roboto-Light"/>
              </a:rPr>
              <a:t>.</a:t>
            </a:r>
          </a:p>
          <a:p>
            <a:pPr algn="l"/>
            <a:r>
              <a:rPr lang="en-US" b="0" i="0" dirty="0">
                <a:solidFill>
                  <a:srgbClr val="666666"/>
                </a:solidFill>
                <a:effectLst/>
                <a:latin typeface="Roboto-Light"/>
              </a:rPr>
              <a:t>4. “Slow burn” – Some people do all the right things (eating right, </a:t>
            </a:r>
            <a:r>
              <a:rPr lang="en-US" b="0" i="0" u="sng" dirty="0">
                <a:solidFill>
                  <a:srgbClr val="ED7631"/>
                </a:solidFill>
                <a:effectLst/>
                <a:latin typeface="Roboto" panose="020B0604020202020204" pitchFamily="2" charset="0"/>
                <a:hlinkClick r:id="rId4"/>
              </a:rPr>
              <a:t>exercising</a:t>
            </a:r>
            <a:r>
              <a:rPr lang="en-US" b="0" i="0" dirty="0">
                <a:solidFill>
                  <a:srgbClr val="666666"/>
                </a:solidFill>
                <a:effectLst/>
                <a:latin typeface="Roboto-Light"/>
              </a:rPr>
              <a:t>, sleeping well, taking care of themselves), but just can’t seem to lose the weight.  These are the people who, unfortunately, have a slow metabolism.</a:t>
            </a:r>
          </a:p>
          <a:p>
            <a:endParaRPr lang="it-IT" dirty="0"/>
          </a:p>
          <a:p>
            <a:endParaRPr lang="it-IT" dirty="0"/>
          </a:p>
          <a:p>
            <a:pPr algn="l"/>
            <a:r>
              <a:rPr lang="en-US" b="0" i="0" dirty="0">
                <a:solidFill>
                  <a:srgbClr val="666666"/>
                </a:solidFill>
                <a:effectLst/>
                <a:latin typeface="Roboto-Light"/>
              </a:rPr>
              <a:t>1. For the “hungry brain” group, the medication phentermine-topiramate is recommended</a:t>
            </a:r>
            <a:r>
              <a:rPr lang="en-US" b="0" i="0" baseline="30000" dirty="0">
                <a:solidFill>
                  <a:srgbClr val="666666"/>
                </a:solidFill>
                <a:effectLst/>
                <a:latin typeface="Roboto-Light"/>
              </a:rPr>
              <a:t>3</a:t>
            </a:r>
            <a:r>
              <a:rPr lang="en-US" b="0" i="0" dirty="0">
                <a:solidFill>
                  <a:srgbClr val="666666"/>
                </a:solidFill>
                <a:effectLst/>
                <a:latin typeface="Roboto-Light"/>
              </a:rPr>
              <a:t>.  Phentermine has known effects on stimulating the sympathetic nervous system aka the flight-or-flight response system, which suppresses hunger and boosts resting energy expenditure (meaning the calories we burn at rest)</a:t>
            </a:r>
            <a:r>
              <a:rPr lang="en-US" b="0" i="0" baseline="30000" dirty="0">
                <a:solidFill>
                  <a:srgbClr val="666666"/>
                </a:solidFill>
                <a:effectLst/>
                <a:latin typeface="Roboto-Light"/>
              </a:rPr>
              <a:t>4</a:t>
            </a:r>
            <a:r>
              <a:rPr lang="en-US" b="0" i="0" dirty="0">
                <a:solidFill>
                  <a:srgbClr val="666666"/>
                </a:solidFill>
                <a:effectLst/>
                <a:latin typeface="Roboto-Light"/>
              </a:rPr>
              <a:t>.  Topiramate, the other part of this combination, enhances the sensation of fullness and decreases impulsive eating</a:t>
            </a:r>
            <a:r>
              <a:rPr lang="en-US" b="0" i="0" baseline="30000" dirty="0">
                <a:solidFill>
                  <a:srgbClr val="666666"/>
                </a:solidFill>
                <a:effectLst/>
                <a:latin typeface="Roboto-Light"/>
              </a:rPr>
              <a:t>5</a:t>
            </a:r>
            <a:r>
              <a:rPr lang="en-US" b="0" i="0" dirty="0">
                <a:solidFill>
                  <a:srgbClr val="666666"/>
                </a:solidFill>
                <a:effectLst/>
                <a:latin typeface="Roboto-Light"/>
              </a:rPr>
              <a:t>.  In a study, this combo was shown to work especially well in weight loss for overeaters (those who eat more than 1000 kcal in a meal) as opposed to regular eaters</a:t>
            </a:r>
            <a:r>
              <a:rPr lang="en-US" b="0" i="0" baseline="30000" dirty="0">
                <a:solidFill>
                  <a:srgbClr val="666666"/>
                </a:solidFill>
                <a:effectLst/>
                <a:latin typeface="Roboto-Light"/>
              </a:rPr>
              <a:t>6</a:t>
            </a:r>
            <a:r>
              <a:rPr lang="en-US" b="0" i="0" dirty="0">
                <a:solidFill>
                  <a:srgbClr val="666666"/>
                </a:solidFill>
                <a:effectLst/>
                <a:latin typeface="Roboto-Light"/>
              </a:rPr>
              <a:t>.</a:t>
            </a:r>
          </a:p>
          <a:p>
            <a:pPr algn="l"/>
            <a:r>
              <a:rPr lang="en-US" b="0" i="0" dirty="0">
                <a:solidFill>
                  <a:srgbClr val="666666"/>
                </a:solidFill>
                <a:effectLst/>
                <a:latin typeface="Roboto-Light"/>
              </a:rPr>
              <a:t>2. For the “hungry gut” crowd, the key is slowing down gut transit time</a:t>
            </a:r>
            <a:r>
              <a:rPr lang="en-US" b="0" i="0" baseline="30000" dirty="0">
                <a:solidFill>
                  <a:srgbClr val="666666"/>
                </a:solidFill>
                <a:effectLst/>
                <a:latin typeface="Roboto-Light"/>
              </a:rPr>
              <a:t>3</a:t>
            </a:r>
            <a:r>
              <a:rPr lang="en-US" b="0" i="0" dirty="0">
                <a:solidFill>
                  <a:srgbClr val="666666"/>
                </a:solidFill>
                <a:effectLst/>
                <a:latin typeface="Roboto-Light"/>
              </a:rPr>
              <a:t>.  If you empty your stomach more slowly, you will feel full for longer and overall, eat less, leading to weight loss.  Here’s where medications such as liraglutide</a:t>
            </a:r>
            <a:r>
              <a:rPr lang="en-US" b="0" i="0" baseline="30000" dirty="0">
                <a:solidFill>
                  <a:srgbClr val="666666"/>
                </a:solidFill>
                <a:effectLst/>
                <a:latin typeface="Roboto-Light"/>
              </a:rPr>
              <a:t>7</a:t>
            </a:r>
            <a:r>
              <a:rPr lang="en-US" b="0" i="0" dirty="0">
                <a:solidFill>
                  <a:srgbClr val="666666"/>
                </a:solidFill>
                <a:effectLst/>
                <a:latin typeface="Roboto-Light"/>
              </a:rPr>
              <a:t> or </a:t>
            </a:r>
            <a:r>
              <a:rPr lang="en-US" b="0" i="0" u="sng" dirty="0">
                <a:solidFill>
                  <a:srgbClr val="ED7631"/>
                </a:solidFill>
                <a:effectLst/>
                <a:latin typeface="Roboto" panose="02000000000000000000" pitchFamily="2" charset="0"/>
                <a:hlinkClick r:id="rId5"/>
              </a:rPr>
              <a:t>semaglutide</a:t>
            </a:r>
            <a:r>
              <a:rPr lang="en-US" b="0" i="0" baseline="30000" dirty="0">
                <a:solidFill>
                  <a:srgbClr val="666666"/>
                </a:solidFill>
                <a:effectLst/>
                <a:latin typeface="Roboto-Light"/>
              </a:rPr>
              <a:t>8</a:t>
            </a:r>
            <a:r>
              <a:rPr lang="en-US" b="0" i="0" dirty="0">
                <a:solidFill>
                  <a:srgbClr val="666666"/>
                </a:solidFill>
                <a:effectLst/>
                <a:latin typeface="Roboto-Light"/>
              </a:rPr>
              <a:t> come in.  These medicines work by boosting levels of a gut hormone called glucagon-like peptide 1 (GLP-1), which slows down stomach emptying.  Recently, </a:t>
            </a:r>
            <a:r>
              <a:rPr lang="en-US" b="0" i="0" dirty="0" err="1">
                <a:solidFill>
                  <a:srgbClr val="666666"/>
                </a:solidFill>
                <a:effectLst/>
                <a:latin typeface="Roboto-Light"/>
              </a:rPr>
              <a:t>semaglutide</a:t>
            </a:r>
            <a:r>
              <a:rPr lang="en-US" b="0" i="0" dirty="0">
                <a:solidFill>
                  <a:srgbClr val="666666"/>
                </a:solidFill>
                <a:effectLst/>
                <a:latin typeface="Roboto-Light"/>
              </a:rPr>
              <a:t> was even shown to drop weights by around 15% long term.</a:t>
            </a:r>
          </a:p>
          <a:p>
            <a:pPr algn="l"/>
            <a:r>
              <a:rPr lang="en-US" b="0" i="0" dirty="0">
                <a:solidFill>
                  <a:srgbClr val="666666"/>
                </a:solidFill>
                <a:effectLst/>
                <a:latin typeface="Roboto-Light"/>
              </a:rPr>
              <a:t>3. For you “emotional hunger” folks, controlling weight involves improving how you feel on a day-to-day basis</a:t>
            </a:r>
            <a:r>
              <a:rPr lang="en-US" b="0" i="0" baseline="30000" dirty="0">
                <a:solidFill>
                  <a:srgbClr val="666666"/>
                </a:solidFill>
                <a:effectLst/>
                <a:latin typeface="Roboto-Light"/>
              </a:rPr>
              <a:t>3</a:t>
            </a:r>
            <a:r>
              <a:rPr lang="en-US" b="0" i="0" dirty="0">
                <a:solidFill>
                  <a:srgbClr val="666666"/>
                </a:solidFill>
                <a:effectLst/>
                <a:latin typeface="Roboto-Light"/>
              </a:rPr>
              <a:t>.  Hence, the combination naltrexone/bupropion is ideal.  Naltrexone cuts down cravings while bupropion, which is a commonly used anti-depressant, improves mood.  When our moods are better and we aren’t experiencing strong cravings, it’s a no-brainer that we live better/healthier, which leads to weight loss.</a:t>
            </a:r>
          </a:p>
          <a:p>
            <a:pPr algn="l"/>
            <a:r>
              <a:rPr lang="en-US" b="0" i="0" dirty="0">
                <a:solidFill>
                  <a:srgbClr val="666666"/>
                </a:solidFill>
                <a:effectLst/>
                <a:latin typeface="Roboto-Light"/>
              </a:rPr>
              <a:t>4. Finally, for those with “slow burn” issues, we want to try to speed up metabolism</a:t>
            </a:r>
            <a:r>
              <a:rPr lang="en-US" b="0" i="0" baseline="30000" dirty="0">
                <a:solidFill>
                  <a:srgbClr val="666666"/>
                </a:solidFill>
                <a:effectLst/>
                <a:latin typeface="Roboto-Light"/>
              </a:rPr>
              <a:t>3</a:t>
            </a:r>
            <a:r>
              <a:rPr lang="en-US" b="0" i="0" dirty="0">
                <a:solidFill>
                  <a:srgbClr val="666666"/>
                </a:solidFill>
                <a:effectLst/>
                <a:latin typeface="Roboto-Light"/>
              </a:rPr>
              <a:t>.  We already know that phentermine, as discussed above, does just this.  It can be a useful addition to </a:t>
            </a:r>
            <a:r>
              <a:rPr lang="en-US" b="0" i="0" u="sng" dirty="0">
                <a:solidFill>
                  <a:srgbClr val="ED7631"/>
                </a:solidFill>
                <a:effectLst/>
                <a:latin typeface="Roboto" panose="02000000000000000000" pitchFamily="2" charset="0"/>
                <a:hlinkClick r:id="rId6"/>
              </a:rPr>
              <a:t>resistance/weight training exercises</a:t>
            </a:r>
            <a:r>
              <a:rPr lang="en-US" b="0" i="0" dirty="0">
                <a:solidFill>
                  <a:srgbClr val="666666"/>
                </a:solidFill>
                <a:effectLst/>
                <a:latin typeface="Roboto-Light"/>
              </a:rPr>
              <a:t>, which help build muscles.  Muscles not only make us look leaner but also use more energy even while at rest, thereby boosting metabolism.  Talk about having your cake and eating it too. </a:t>
            </a:r>
          </a:p>
          <a:p>
            <a:endParaRPr lang="it-IT" dirty="0"/>
          </a:p>
        </p:txBody>
      </p:sp>
      <p:sp>
        <p:nvSpPr>
          <p:cNvPr id="4" name="Slide Number Placeholder 3"/>
          <p:cNvSpPr>
            <a:spLocks noGrp="1"/>
          </p:cNvSpPr>
          <p:nvPr>
            <p:ph type="sldNum" sz="quarter" idx="5"/>
          </p:nvPr>
        </p:nvSpPr>
        <p:spPr/>
        <p:txBody>
          <a:bodyPr/>
          <a:lstStyle/>
          <a:p>
            <a:fld id="{15DF836D-B358-4FC6-8029-41F0D04C73A4}" type="slidenum">
              <a:rPr lang="it-IT" smtClean="0"/>
              <a:t>9</a:t>
            </a:fld>
            <a:endParaRPr lang="it-IT"/>
          </a:p>
        </p:txBody>
      </p:sp>
    </p:spTree>
    <p:extLst>
      <p:ext uri="{BB962C8B-B14F-4D97-AF65-F5344CB8AC3E}">
        <p14:creationId xmlns:p14="http://schemas.microsoft.com/office/powerpoint/2010/main" val="3739817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b="0" i="0" dirty="0">
                <a:solidFill>
                  <a:srgbClr val="1B1B1B"/>
                </a:solidFill>
                <a:effectLst/>
                <a:latin typeface="Cambria" panose="02040503050406030204" pitchFamily="18" charset="0"/>
              </a:rPr>
              <a:t>RYGB increases the rate of delivery of ingested alcohol into the systemic circulation, resulting in both earlier and higher BAC peaks and a greater feeling of drunkenness. The alteration in alcohol pharmacokinetics means that the peak in BAC achieved after consuming ~2 drinks in women who have had RYGB surgery resembles that observed after consuming ~4 drinks in women who have not had surgery</a:t>
            </a:r>
            <a:r>
              <a:rPr lang="en-US" b="0" i="0" u="sng" baseline="30000" dirty="0">
                <a:solidFill>
                  <a:srgbClr val="005EA2"/>
                </a:solidFill>
                <a:effectLst/>
                <a:latin typeface="Cambria" panose="02040503050406030204" pitchFamily="18" charset="0"/>
                <a:hlinkClick r:id="rId3"/>
              </a:rPr>
              <a:t>6</a:t>
            </a:r>
            <a:r>
              <a:rPr lang="en-US" b="0" i="0" dirty="0">
                <a:solidFill>
                  <a:srgbClr val="1B1B1B"/>
                </a:solidFill>
                <a:effectLst/>
                <a:latin typeface="Cambria" panose="02040503050406030204" pitchFamily="18" charset="0"/>
              </a:rPr>
              <a:t>. These findings have important public safety and clinical implications. The BAC in the RYGB+ group exceeded the legal driving limit for 30 min after alcohol ingestion, but never reached the legal driving limit in the RYGB− group. The peak BAC in the RYGB+ group also met the National Institute on Alcohol Abuse and Alcoholism criteria used to define an episode of binge drinking, which is a risk factor for developing AUD. These data underscore the need to make patients aware of the alterations in alcohol metabolism that occur after RYGB surgery to help reduce the risk of potential serious consequences of moderate alcohol consumption.</a:t>
            </a:r>
            <a:endParaRPr lang="it-IT" dirty="0"/>
          </a:p>
        </p:txBody>
      </p:sp>
      <p:sp>
        <p:nvSpPr>
          <p:cNvPr id="4" name="Segnaposto numero diapositiva 3"/>
          <p:cNvSpPr>
            <a:spLocks noGrp="1"/>
          </p:cNvSpPr>
          <p:nvPr>
            <p:ph type="sldNum" sz="quarter" idx="5"/>
          </p:nvPr>
        </p:nvSpPr>
        <p:spPr/>
        <p:txBody>
          <a:bodyPr/>
          <a:lstStyle/>
          <a:p>
            <a:fld id="{18D36F42-16D3-484C-822A-249D8EA681C8}" type="slidenum">
              <a:rPr lang="it-IT" smtClean="0"/>
              <a:t>13</a:t>
            </a:fld>
            <a:endParaRPr lang="it-IT"/>
          </a:p>
        </p:txBody>
      </p:sp>
    </p:spTree>
    <p:extLst>
      <p:ext uri="{BB962C8B-B14F-4D97-AF65-F5344CB8AC3E}">
        <p14:creationId xmlns:p14="http://schemas.microsoft.com/office/powerpoint/2010/main" val="4178573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Resting energy expenditure (REE) accounts for 60–70% of 24 h energy expenditure in humans and it is mainly determined by body composition. Stabilization of body weight at a level 10% below the initial weight was associated with negative observed-minus-predicted values for total energy expenditure and non-resting and resting energy expenditure. The magnitude of this metabolic adaptation was clinically significant (around 300 kcal/day for total energy expenditure) [25]. The existence of metabolic adaptation was confirmed in 16 people with class III obesity undergoing an intensive diet and exercise intervention as part of “The Biggest Loser” weight loss competition [27]. Metabolic adaptation has been observed also after bariatric and metabolic surgery. Knut et al. compared metabolic adaptation in 13 pairs of matched patients with obesity that underwent Roux-en-Y Gastric Bypass (RYGB) surgery or participated in “The Biggest Loser” competition: in both groups, REE decreased significantly more than expected based on body composition changes, with the gap being related to the degree of energy imbalance and changes in circulating leptin [28]. (6)</a:t>
            </a:r>
          </a:p>
          <a:p>
            <a:r>
              <a:rPr lang="en-US" dirty="0"/>
              <a:t>Because FFM is the primary determinant of resting metabolic rate (RMR) (8, 9), a large reduction in FFM is expected to slow the metabolic rate. Furthermore, a suppression of RMR out of proportion to the loss in body weight and FFM may occur through a phenomenon known as adaptive thermogenesis or metabolic adaptation (10–17). Together the loss of FFM along with metabolic adaptation may profoundly decrease resting energy expenditure, slow the rate of weight loss, and may predispose to weight regain. (7) Theoretically any strategy that can lessen the decrease in RMR after weight loss could increase the chances for long-term weight loss success. </a:t>
            </a:r>
          </a:p>
          <a:p>
            <a:r>
              <a:rPr lang="en-US" dirty="0"/>
              <a:t>Biggest loser 🡪 Despite the relative preservation of FFM, the RMR decreased by 789 ± 483 kcal/d at the end of the study, which was 504 ± 171 kcal/d greater than accounted for by the change of body weight and composition. This metabolic adaptation to the weight loss intervention was also significant at </a:t>
            </a:r>
            <a:r>
              <a:rPr lang="en-US" dirty="0" err="1"/>
              <a:t>wk</a:t>
            </a:r>
            <a:r>
              <a:rPr lang="en-US" dirty="0"/>
              <a:t> 6 but doubled by the end of the competition. Therefore, we showed that a drop in resting metabolism during active weight loss of this magnitude probably cannot be avoided by the addition of an exercise program. […] Although metabolic adaptation acts to decrease the rate of weight loss, it was the subjects with the greatest weight loss who had the greatest metabolic adaptation. This suggests that the magnitude of the intervention plays a role in determining both the degree of weight loss as well as the metabolic response acting to counter weight loss. Mechanistically, the decline in circulating leptin and thyroid hormones may contribute to the metabolic adaptation, with a consequent blunting of sympathetic nervous activity (14, 16, 32, 33). Whereas we found that leptin decreased dramatically with weight loss, neither the degree of weight loss nor metabolic adaptation was directly associated with the change in leptin concentration. (7)</a:t>
            </a:r>
          </a:p>
          <a:p>
            <a:endParaRPr lang="en-US" dirty="0"/>
          </a:p>
          <a:p>
            <a:endParaRPr lang="en-US" dirty="0"/>
          </a:p>
          <a:p>
            <a:r>
              <a:rPr lang="en-US" dirty="0"/>
              <a:t>Metabolic adaptation after surgery:</a:t>
            </a:r>
          </a:p>
          <a:p>
            <a:r>
              <a:rPr lang="en-US" dirty="0"/>
              <a:t>The suppression in REE after Laparoscopic Sleeve Gastrectomy (LSG) and RYGB remained up to 2 years, even after weight loss plateaued (8). Finally, the existence of metabolic adaptation 12 months after surgery was confirmed in a larger sample of 154 patients treated by LSG. In this latter study, a weak but significant inverse correlation between the level of metabolic adaptation and the degree of weight or FM loss in the first year after sleeve gastrectomy was observed, supporting the hypothesis that a greater metabolic adaptation could be partly responsible for a lower weight loss after surgery (9).</a:t>
            </a:r>
          </a:p>
          <a:p>
            <a:endParaRPr lang="en-US" dirty="0"/>
          </a:p>
          <a:p>
            <a:r>
              <a:rPr lang="en-US" dirty="0"/>
              <a:t>Metabolic adaptation has been linked to the rate of energy deficit induced for obtaining weight loss, with the subject having a higher initial gap between their metabolic needs and the prescribed energy intake showing a higher level of metabolic adaptation</a:t>
            </a:r>
          </a:p>
          <a:p>
            <a:endParaRPr lang="en-US" dirty="0"/>
          </a:p>
          <a:p>
            <a:pPr rtl="0">
              <a:spcBef>
                <a:spcPts val="0"/>
              </a:spcBef>
              <a:spcAft>
                <a:spcPts val="0"/>
              </a:spcAft>
            </a:pPr>
            <a:br>
              <a:rPr lang="it-IT" b="0" dirty="0">
                <a:effectLst/>
              </a:rPr>
            </a:br>
            <a:r>
              <a:rPr lang="it-IT" sz="1800" b="1" i="0" u="none" strike="noStrike" dirty="0">
                <a:solidFill>
                  <a:srgbClr val="000000"/>
                </a:solidFill>
                <a:effectLst/>
                <a:latin typeface="Calibri" panose="020F0502020204030204" pitchFamily="34" charset="0"/>
              </a:rPr>
              <a:t>REE = </a:t>
            </a:r>
            <a:r>
              <a:rPr lang="it-IT" sz="1800" b="1" i="0" u="none" strike="noStrike" dirty="0" err="1">
                <a:solidFill>
                  <a:srgbClr val="000000"/>
                </a:solidFill>
                <a:effectLst/>
                <a:latin typeface="Calibri" panose="020F0502020204030204" pitchFamily="34" charset="0"/>
              </a:rPr>
              <a:t>Resting</a:t>
            </a:r>
            <a:r>
              <a:rPr lang="it-IT" sz="1800" b="1" i="0" u="none" strike="noStrike" dirty="0">
                <a:solidFill>
                  <a:srgbClr val="000000"/>
                </a:solidFill>
                <a:effectLst/>
                <a:latin typeface="Calibri" panose="020F0502020204030204" pitchFamily="34" charset="0"/>
              </a:rPr>
              <a:t> Energy </a:t>
            </a:r>
            <a:r>
              <a:rPr lang="it-IT" sz="1800" b="1" i="0" u="none" strike="noStrike" dirty="0" err="1">
                <a:solidFill>
                  <a:srgbClr val="000000"/>
                </a:solidFill>
                <a:effectLst/>
                <a:latin typeface="Calibri" panose="020F0502020204030204" pitchFamily="34" charset="0"/>
              </a:rPr>
              <a:t>Expenditure</a:t>
            </a:r>
            <a:r>
              <a:rPr lang="it-IT" sz="1800" b="1" i="0" u="none" strike="noStrike" dirty="0">
                <a:solidFill>
                  <a:srgbClr val="000000"/>
                </a:solidFill>
                <a:effectLst/>
                <a:latin typeface="Calibri" panose="020F0502020204030204" pitchFamily="34" charset="0"/>
              </a:rPr>
              <a:t> (kcal/day)</a:t>
            </a:r>
            <a:endParaRPr lang="it-IT" b="0" dirty="0">
              <a:effectLst/>
            </a:endParaRPr>
          </a:p>
          <a:p>
            <a:pPr rtl="0">
              <a:spcBef>
                <a:spcPts val="0"/>
              </a:spcBef>
              <a:spcAft>
                <a:spcPts val="0"/>
              </a:spcAft>
            </a:pPr>
            <a:r>
              <a:rPr lang="it-IT" sz="1800" b="1" i="0" u="none" strike="noStrike" dirty="0">
                <a:solidFill>
                  <a:srgbClr val="000000"/>
                </a:solidFill>
                <a:effectLst/>
                <a:latin typeface="Calibri" panose="020F0502020204030204" pitchFamily="34" charset="0"/>
              </a:rPr>
              <a:t>RMR = </a:t>
            </a:r>
            <a:r>
              <a:rPr lang="it-IT" sz="1800" b="1" i="0" u="none" strike="noStrike" dirty="0" err="1">
                <a:solidFill>
                  <a:srgbClr val="000000"/>
                </a:solidFill>
                <a:effectLst/>
                <a:latin typeface="Calibri" panose="020F0502020204030204" pitchFamily="34" charset="0"/>
              </a:rPr>
              <a:t>Resting</a:t>
            </a:r>
            <a:r>
              <a:rPr lang="it-IT" sz="1800" b="1" i="0" u="none" strike="noStrike" dirty="0">
                <a:solidFill>
                  <a:srgbClr val="000000"/>
                </a:solidFill>
                <a:effectLst/>
                <a:latin typeface="Calibri" panose="020F0502020204030204" pitchFamily="34" charset="0"/>
              </a:rPr>
              <a:t> </a:t>
            </a:r>
            <a:r>
              <a:rPr lang="it-IT" sz="1800" b="1" i="0" u="none" strike="noStrike" dirty="0" err="1">
                <a:solidFill>
                  <a:srgbClr val="000000"/>
                </a:solidFill>
                <a:effectLst/>
                <a:latin typeface="Calibri" panose="020F0502020204030204" pitchFamily="34" charset="0"/>
              </a:rPr>
              <a:t>Metabolic</a:t>
            </a:r>
            <a:r>
              <a:rPr lang="it-IT" sz="1800" b="1" i="0" u="none" strike="noStrike" dirty="0">
                <a:solidFill>
                  <a:srgbClr val="000000"/>
                </a:solidFill>
                <a:effectLst/>
                <a:latin typeface="Calibri" panose="020F0502020204030204" pitchFamily="34" charset="0"/>
              </a:rPr>
              <a:t> Rate (kcal/day)</a:t>
            </a:r>
            <a:endParaRPr lang="it-IT" b="0" dirty="0">
              <a:effectLst/>
            </a:endParaRPr>
          </a:p>
          <a:p>
            <a:pPr rtl="0">
              <a:spcBef>
                <a:spcPts val="0"/>
              </a:spcBef>
              <a:spcAft>
                <a:spcPts val="0"/>
              </a:spcAft>
            </a:pPr>
            <a:br>
              <a:rPr lang="it-IT" b="0" dirty="0">
                <a:effectLst/>
              </a:rPr>
            </a:br>
            <a:r>
              <a:rPr lang="it-IT" sz="1800" b="0" i="0" u="none" strike="noStrike" dirty="0">
                <a:solidFill>
                  <a:srgbClr val="000000"/>
                </a:solidFill>
                <a:effectLst/>
                <a:latin typeface="Calibri" panose="020F0502020204030204" pitchFamily="34" charset="0"/>
              </a:rPr>
              <a:t>Rappresenta il 60-70% della spesa energetica, determinata principalmente dalla composizione corporea</a:t>
            </a:r>
            <a:endParaRPr lang="it-IT" b="0" dirty="0">
              <a:effectLst/>
            </a:endParaRPr>
          </a:p>
          <a:p>
            <a:pPr rtl="0">
              <a:spcBef>
                <a:spcPts val="0"/>
              </a:spcBef>
              <a:spcAft>
                <a:spcPts val="0"/>
              </a:spcAft>
            </a:pPr>
            <a:br>
              <a:rPr lang="it-IT" b="0" dirty="0">
                <a:effectLst/>
              </a:rPr>
            </a:br>
            <a:r>
              <a:rPr lang="it-IT" sz="1800" b="0" i="0" u="none" strike="noStrike" dirty="0">
                <a:solidFill>
                  <a:srgbClr val="000000"/>
                </a:solidFill>
                <a:effectLst/>
                <a:latin typeface="Calibri" panose="020F0502020204030204" pitchFamily="34" charset="0"/>
              </a:rPr>
              <a:t>Direttamente proporzionale alla FFM (</a:t>
            </a:r>
            <a:r>
              <a:rPr lang="it-IT" sz="1800" b="0" i="0" u="none" strike="noStrike" dirty="0" err="1">
                <a:solidFill>
                  <a:srgbClr val="000000"/>
                </a:solidFill>
                <a:effectLst/>
                <a:latin typeface="Calibri" panose="020F0502020204030204" pitchFamily="34" charset="0"/>
              </a:rPr>
              <a:t>fat</a:t>
            </a:r>
            <a:r>
              <a:rPr lang="it-IT" sz="1800" b="0" i="0" u="none" strike="noStrike" dirty="0">
                <a:solidFill>
                  <a:srgbClr val="000000"/>
                </a:solidFill>
                <a:effectLst/>
                <a:latin typeface="Calibri" panose="020F0502020204030204" pitchFamily="34" charset="0"/>
              </a:rPr>
              <a:t> free mass).</a:t>
            </a:r>
            <a:endParaRPr lang="it-IT" b="0" dirty="0">
              <a:effectLst/>
            </a:endParaRPr>
          </a:p>
          <a:p>
            <a:pPr rtl="0">
              <a:spcBef>
                <a:spcPts val="0"/>
              </a:spcBef>
              <a:spcAft>
                <a:spcPts val="0"/>
              </a:spcAft>
            </a:pPr>
            <a:br>
              <a:rPr lang="it-IT" b="0" dirty="0">
                <a:effectLst/>
              </a:rPr>
            </a:br>
            <a:br>
              <a:rPr lang="it-IT" b="0" dirty="0">
                <a:effectLst/>
              </a:rPr>
            </a:br>
            <a:br>
              <a:rPr lang="it-IT" b="0" dirty="0">
                <a:effectLst/>
              </a:rPr>
            </a:br>
            <a:br>
              <a:rPr lang="it-IT" b="0" dirty="0">
                <a:effectLst/>
              </a:rPr>
            </a:br>
            <a:r>
              <a:rPr lang="it-IT" sz="1800" b="0" i="0" u="none" strike="noStrike" dirty="0">
                <a:solidFill>
                  <a:srgbClr val="000000"/>
                </a:solidFill>
                <a:effectLst/>
                <a:latin typeface="Calibri" panose="020F0502020204030204" pitchFamily="34" charset="0"/>
              </a:rPr>
              <a:t>L’</a:t>
            </a:r>
            <a:r>
              <a:rPr lang="it-IT" sz="1800" b="1" i="0" u="none" strike="noStrike" dirty="0">
                <a:solidFill>
                  <a:srgbClr val="000000"/>
                </a:solidFill>
                <a:effectLst/>
                <a:latin typeface="Calibri" panose="020F0502020204030204" pitchFamily="34" charset="0"/>
              </a:rPr>
              <a:t>adattamento metabolico </a:t>
            </a:r>
            <a:r>
              <a:rPr lang="it-IT" sz="1800" b="0" i="0" u="none" strike="noStrike" dirty="0">
                <a:solidFill>
                  <a:srgbClr val="000000"/>
                </a:solidFill>
                <a:effectLst/>
                <a:latin typeface="Calibri" panose="020F0502020204030204" pitchFamily="34" charset="0"/>
              </a:rPr>
              <a:t>è una riduzione sproporzionata del RMR rispetto alla perdita di peso e di FFM.</a:t>
            </a:r>
            <a:endParaRPr lang="it-IT" b="0" dirty="0">
              <a:effectLst/>
            </a:endParaRPr>
          </a:p>
          <a:p>
            <a:pPr rtl="0">
              <a:spcBef>
                <a:spcPts val="0"/>
              </a:spcBef>
              <a:spcAft>
                <a:spcPts val="0"/>
              </a:spcAft>
            </a:pPr>
            <a:br>
              <a:rPr lang="it-IT" b="0" dirty="0">
                <a:effectLst/>
              </a:rPr>
            </a:br>
            <a:r>
              <a:rPr lang="it-IT" sz="1800" b="0" i="0" u="none" strike="noStrike" dirty="0">
                <a:solidFill>
                  <a:srgbClr val="000000"/>
                </a:solidFill>
                <a:effectLst/>
                <a:latin typeface="Calibri" panose="020F0502020204030204" pitchFamily="34" charset="0"/>
              </a:rPr>
              <a:t>Fothergill E, </a:t>
            </a:r>
            <a:r>
              <a:rPr lang="it-IT" sz="1800" b="0" i="0" u="none" strike="noStrike" dirty="0" err="1">
                <a:solidFill>
                  <a:srgbClr val="000000"/>
                </a:solidFill>
                <a:effectLst/>
                <a:latin typeface="Calibri" panose="020F0502020204030204" pitchFamily="34" charset="0"/>
              </a:rPr>
              <a:t>Guo</a:t>
            </a:r>
            <a:r>
              <a:rPr lang="it-IT" sz="1800" b="0" i="0" u="none" strike="noStrike" dirty="0">
                <a:solidFill>
                  <a:srgbClr val="000000"/>
                </a:solidFill>
                <a:effectLst/>
                <a:latin typeface="Calibri" panose="020F0502020204030204" pitchFamily="34" charset="0"/>
              </a:rPr>
              <a:t> J, Howard L, </a:t>
            </a:r>
            <a:r>
              <a:rPr lang="it-IT" sz="1800" b="0" i="0" u="none" strike="noStrike" dirty="0" err="1">
                <a:solidFill>
                  <a:srgbClr val="000000"/>
                </a:solidFill>
                <a:effectLst/>
                <a:latin typeface="Calibri" panose="020F0502020204030204" pitchFamily="34" charset="0"/>
              </a:rPr>
              <a:t>Kerns</a:t>
            </a:r>
            <a:r>
              <a:rPr lang="it-IT" sz="1800" b="0" i="0" u="none" strike="noStrike" dirty="0">
                <a:solidFill>
                  <a:srgbClr val="000000"/>
                </a:solidFill>
                <a:effectLst/>
                <a:latin typeface="Calibri" panose="020F0502020204030204" pitchFamily="34" charset="0"/>
              </a:rPr>
              <a:t> JC, </a:t>
            </a:r>
            <a:r>
              <a:rPr lang="it-IT" sz="1800" b="0" i="0" u="none" strike="noStrike" dirty="0" err="1">
                <a:solidFill>
                  <a:srgbClr val="000000"/>
                </a:solidFill>
                <a:effectLst/>
                <a:latin typeface="Calibri" panose="020F0502020204030204" pitchFamily="34" charset="0"/>
              </a:rPr>
              <a:t>Knuth</a:t>
            </a:r>
            <a:r>
              <a:rPr lang="it-IT" sz="1800" b="0" i="0" u="none" strike="noStrike" dirty="0">
                <a:solidFill>
                  <a:srgbClr val="000000"/>
                </a:solidFill>
                <a:effectLst/>
                <a:latin typeface="Calibri" panose="020F0502020204030204" pitchFamily="34" charset="0"/>
              </a:rPr>
              <a:t> ND, </a:t>
            </a:r>
            <a:r>
              <a:rPr lang="it-IT" sz="1800" b="0" i="0" u="none" strike="noStrike" dirty="0" err="1">
                <a:solidFill>
                  <a:srgbClr val="000000"/>
                </a:solidFill>
                <a:effectLst/>
                <a:latin typeface="Calibri" panose="020F0502020204030204" pitchFamily="34" charset="0"/>
              </a:rPr>
              <a:t>Brychta</a:t>
            </a:r>
            <a:r>
              <a:rPr lang="it-IT" sz="1800" b="0" i="0" u="none" strike="noStrike" dirty="0">
                <a:solidFill>
                  <a:srgbClr val="000000"/>
                </a:solidFill>
                <a:effectLst/>
                <a:latin typeface="Calibri" panose="020F0502020204030204" pitchFamily="34" charset="0"/>
              </a:rPr>
              <a:t> R, et al. </a:t>
            </a:r>
            <a:r>
              <a:rPr lang="it-IT" sz="1800" b="0" i="0" u="none" strike="noStrike" dirty="0" err="1">
                <a:solidFill>
                  <a:srgbClr val="000000"/>
                </a:solidFill>
                <a:effectLst/>
                <a:latin typeface="Calibri" panose="020F0502020204030204" pitchFamily="34" charset="0"/>
              </a:rPr>
              <a:t>Persistent</a:t>
            </a:r>
            <a:r>
              <a:rPr lang="it-IT" sz="1800" b="0" i="0" u="none" strike="noStrike" dirty="0">
                <a:solidFill>
                  <a:srgbClr val="000000"/>
                </a:solidFill>
                <a:effectLst/>
                <a:latin typeface="Calibri" panose="020F0502020204030204" pitchFamily="34" charset="0"/>
              </a:rPr>
              <a:t> </a:t>
            </a:r>
            <a:r>
              <a:rPr lang="it-IT" sz="1800" b="0" i="0" u="none" strike="noStrike" dirty="0" err="1">
                <a:solidFill>
                  <a:srgbClr val="000000"/>
                </a:solidFill>
                <a:effectLst/>
                <a:latin typeface="Calibri" panose="020F0502020204030204" pitchFamily="34" charset="0"/>
              </a:rPr>
              <a:t>metabolic</a:t>
            </a:r>
            <a:r>
              <a:rPr lang="it-IT" sz="1800" b="0" i="0" u="none" strike="noStrike" dirty="0">
                <a:solidFill>
                  <a:srgbClr val="000000"/>
                </a:solidFill>
                <a:effectLst/>
                <a:latin typeface="Calibri" panose="020F0502020204030204" pitchFamily="34" charset="0"/>
              </a:rPr>
              <a:t> </a:t>
            </a:r>
            <a:r>
              <a:rPr lang="it-IT" sz="1800" b="0" i="0" u="none" strike="noStrike" dirty="0" err="1">
                <a:solidFill>
                  <a:srgbClr val="000000"/>
                </a:solidFill>
                <a:effectLst/>
                <a:latin typeface="Calibri" panose="020F0502020204030204" pitchFamily="34" charset="0"/>
              </a:rPr>
              <a:t>adaptation</a:t>
            </a:r>
            <a:r>
              <a:rPr lang="it-IT" sz="1800" b="0" i="0" u="none" strike="noStrike" dirty="0">
                <a:solidFill>
                  <a:srgbClr val="000000"/>
                </a:solidFill>
                <a:effectLst/>
                <a:latin typeface="Calibri" panose="020F0502020204030204" pitchFamily="34" charset="0"/>
              </a:rPr>
              <a:t> 6 </a:t>
            </a:r>
            <a:r>
              <a:rPr lang="it-IT" sz="1800" b="0" i="0" u="none" strike="noStrike" dirty="0" err="1">
                <a:solidFill>
                  <a:srgbClr val="000000"/>
                </a:solidFill>
                <a:effectLst/>
                <a:latin typeface="Calibri" panose="020F0502020204030204" pitchFamily="34" charset="0"/>
              </a:rPr>
              <a:t>years</a:t>
            </a:r>
            <a:r>
              <a:rPr lang="it-IT" sz="1800" b="0" i="0" u="none" strike="noStrike" dirty="0">
                <a:solidFill>
                  <a:srgbClr val="000000"/>
                </a:solidFill>
                <a:effectLst/>
                <a:latin typeface="Calibri" panose="020F0502020204030204" pitchFamily="34" charset="0"/>
              </a:rPr>
              <a:t> after “The </a:t>
            </a:r>
            <a:r>
              <a:rPr lang="it-IT" sz="1800" b="0" i="0" u="none" strike="noStrike" dirty="0" err="1">
                <a:solidFill>
                  <a:srgbClr val="000000"/>
                </a:solidFill>
                <a:effectLst/>
                <a:latin typeface="Calibri" panose="020F0502020204030204" pitchFamily="34" charset="0"/>
              </a:rPr>
              <a:t>Biggest</a:t>
            </a:r>
            <a:r>
              <a:rPr lang="it-IT" sz="1800" b="0" i="0" u="none" strike="noStrike" dirty="0">
                <a:solidFill>
                  <a:srgbClr val="000000"/>
                </a:solidFill>
                <a:effectLst/>
                <a:latin typeface="Calibri" panose="020F0502020204030204" pitchFamily="34" charset="0"/>
              </a:rPr>
              <a:t> Loser” </a:t>
            </a:r>
            <a:r>
              <a:rPr lang="it-IT" sz="1800" b="0" i="0" u="none" strike="noStrike" dirty="0" err="1">
                <a:solidFill>
                  <a:srgbClr val="000000"/>
                </a:solidFill>
                <a:effectLst/>
                <a:latin typeface="Calibri" panose="020F0502020204030204" pitchFamily="34" charset="0"/>
              </a:rPr>
              <a:t>competition</a:t>
            </a:r>
            <a:r>
              <a:rPr lang="it-IT" sz="1800" b="0" i="0" u="none" strike="noStrike" dirty="0">
                <a:solidFill>
                  <a:srgbClr val="000000"/>
                </a:solidFill>
                <a:effectLst/>
                <a:latin typeface="Calibri" panose="020F0502020204030204" pitchFamily="34" charset="0"/>
              </a:rPr>
              <a:t>: </a:t>
            </a:r>
            <a:r>
              <a:rPr lang="it-IT" sz="1800" b="0" i="0" u="none" strike="noStrike" dirty="0" err="1">
                <a:solidFill>
                  <a:srgbClr val="000000"/>
                </a:solidFill>
                <a:effectLst/>
                <a:latin typeface="Calibri" panose="020F0502020204030204" pitchFamily="34" charset="0"/>
              </a:rPr>
              <a:t>Persistent</a:t>
            </a:r>
            <a:r>
              <a:rPr lang="it-IT" sz="1800" b="0" i="0" u="none" strike="noStrike" dirty="0">
                <a:solidFill>
                  <a:srgbClr val="000000"/>
                </a:solidFill>
                <a:effectLst/>
                <a:latin typeface="Calibri" panose="020F0502020204030204" pitchFamily="34" charset="0"/>
              </a:rPr>
              <a:t> </a:t>
            </a:r>
            <a:r>
              <a:rPr lang="it-IT" sz="1800" b="0" i="0" u="none" strike="noStrike" dirty="0" err="1">
                <a:solidFill>
                  <a:srgbClr val="000000"/>
                </a:solidFill>
                <a:effectLst/>
                <a:latin typeface="Calibri" panose="020F0502020204030204" pitchFamily="34" charset="0"/>
              </a:rPr>
              <a:t>Metabolic</a:t>
            </a:r>
            <a:r>
              <a:rPr lang="it-IT" sz="1800" b="0" i="0" u="none" strike="noStrike" dirty="0">
                <a:solidFill>
                  <a:srgbClr val="000000"/>
                </a:solidFill>
                <a:effectLst/>
                <a:latin typeface="Calibri" panose="020F0502020204030204" pitchFamily="34" charset="0"/>
              </a:rPr>
              <a:t> Adaptation. </a:t>
            </a:r>
            <a:r>
              <a:rPr lang="it-IT" sz="1800" b="0" i="0" u="none" strike="noStrike" dirty="0" err="1">
                <a:solidFill>
                  <a:srgbClr val="000000"/>
                </a:solidFill>
                <a:effectLst/>
                <a:latin typeface="Calibri" panose="020F0502020204030204" pitchFamily="34" charset="0"/>
              </a:rPr>
              <a:t>Obesity</a:t>
            </a:r>
            <a:r>
              <a:rPr lang="it-IT" sz="1800" b="0" i="0" u="none" strike="noStrike" dirty="0">
                <a:solidFill>
                  <a:srgbClr val="000000"/>
                </a:solidFill>
                <a:effectLst/>
                <a:latin typeface="Calibri" panose="020F0502020204030204" pitchFamily="34" charset="0"/>
              </a:rPr>
              <a:t>. 2016</a:t>
            </a:r>
            <a:endParaRPr lang="it-IT" b="0" dirty="0">
              <a:effectLst/>
            </a:endParaRPr>
          </a:p>
          <a:p>
            <a:pPr rtl="0">
              <a:spcBef>
                <a:spcPts val="0"/>
              </a:spcBef>
              <a:spcAft>
                <a:spcPts val="0"/>
              </a:spcAft>
            </a:pPr>
            <a:br>
              <a:rPr lang="it-IT" b="0" dirty="0">
                <a:effectLst/>
              </a:rPr>
            </a:br>
            <a:r>
              <a:rPr lang="it-IT" sz="1800" b="0" i="0" u="none" strike="noStrike" dirty="0">
                <a:solidFill>
                  <a:srgbClr val="000000"/>
                </a:solidFill>
                <a:effectLst/>
                <a:latin typeface="Calibri" panose="020F0502020204030204" pitchFamily="34" charset="0"/>
              </a:rPr>
              <a:t>Bettini S, </a:t>
            </a:r>
            <a:r>
              <a:rPr lang="it-IT" sz="1800" b="0" i="0" u="none" strike="noStrike" dirty="0" err="1">
                <a:solidFill>
                  <a:srgbClr val="000000"/>
                </a:solidFill>
                <a:effectLst/>
                <a:latin typeface="Calibri" panose="020F0502020204030204" pitchFamily="34" charset="0"/>
              </a:rPr>
              <a:t>Bordigato</a:t>
            </a:r>
            <a:r>
              <a:rPr lang="it-IT" sz="1800" b="0" i="0" u="none" strike="noStrike" dirty="0">
                <a:solidFill>
                  <a:srgbClr val="000000"/>
                </a:solidFill>
                <a:effectLst/>
                <a:latin typeface="Calibri" panose="020F0502020204030204" pitchFamily="34" charset="0"/>
              </a:rPr>
              <a:t> E, Fabris R, Serra R, Dal </a:t>
            </a:r>
            <a:r>
              <a:rPr lang="it-IT" sz="1800" b="0" i="0" u="none" strike="noStrike" dirty="0" err="1">
                <a:solidFill>
                  <a:srgbClr val="000000"/>
                </a:solidFill>
                <a:effectLst/>
                <a:latin typeface="Calibri" panose="020F0502020204030204" pitchFamily="34" charset="0"/>
              </a:rPr>
              <a:t>Pra’</a:t>
            </a:r>
            <a:r>
              <a:rPr lang="it-IT" sz="1800" b="0" i="0" u="none" strike="noStrike" dirty="0">
                <a:solidFill>
                  <a:srgbClr val="000000"/>
                </a:solidFill>
                <a:effectLst/>
                <a:latin typeface="Calibri" panose="020F0502020204030204" pitchFamily="34" charset="0"/>
              </a:rPr>
              <a:t> C, </a:t>
            </a:r>
            <a:r>
              <a:rPr lang="it-IT" sz="1800" b="0" i="0" u="none" strike="noStrike" dirty="0" err="1">
                <a:solidFill>
                  <a:srgbClr val="000000"/>
                </a:solidFill>
                <a:effectLst/>
                <a:latin typeface="Calibri" panose="020F0502020204030204" pitchFamily="34" charset="0"/>
              </a:rPr>
              <a:t>Belligoli</a:t>
            </a:r>
            <a:r>
              <a:rPr lang="it-IT" sz="1800" b="0" i="0" u="none" strike="noStrike" dirty="0">
                <a:solidFill>
                  <a:srgbClr val="000000"/>
                </a:solidFill>
                <a:effectLst/>
                <a:latin typeface="Calibri" panose="020F0502020204030204" pitchFamily="34" charset="0"/>
              </a:rPr>
              <a:t> A, et al. </a:t>
            </a:r>
            <a:r>
              <a:rPr lang="it-IT" sz="1800" b="0" i="0" u="none" strike="noStrike" dirty="0" err="1">
                <a:solidFill>
                  <a:srgbClr val="000000"/>
                </a:solidFill>
                <a:effectLst/>
                <a:latin typeface="Calibri" panose="020F0502020204030204" pitchFamily="34" charset="0"/>
              </a:rPr>
              <a:t>Modifications</a:t>
            </a:r>
            <a:r>
              <a:rPr lang="it-IT" sz="1800" b="0" i="0" u="none" strike="noStrike" dirty="0">
                <a:solidFill>
                  <a:srgbClr val="000000"/>
                </a:solidFill>
                <a:effectLst/>
                <a:latin typeface="Calibri" panose="020F0502020204030204" pitchFamily="34" charset="0"/>
              </a:rPr>
              <a:t> of </a:t>
            </a:r>
            <a:r>
              <a:rPr lang="it-IT" sz="1800" b="0" i="0" u="none" strike="noStrike" dirty="0" err="1">
                <a:solidFill>
                  <a:srgbClr val="000000"/>
                </a:solidFill>
                <a:effectLst/>
                <a:latin typeface="Calibri" panose="020F0502020204030204" pitchFamily="34" charset="0"/>
              </a:rPr>
              <a:t>Resting</a:t>
            </a:r>
            <a:r>
              <a:rPr lang="it-IT" sz="1800" b="0" i="0" u="none" strike="noStrike" dirty="0">
                <a:solidFill>
                  <a:srgbClr val="000000"/>
                </a:solidFill>
                <a:effectLst/>
                <a:latin typeface="Calibri" panose="020F0502020204030204" pitchFamily="34" charset="0"/>
              </a:rPr>
              <a:t> Energy </a:t>
            </a:r>
            <a:r>
              <a:rPr lang="it-IT" sz="1800" b="0" i="0" u="none" strike="noStrike" dirty="0" err="1">
                <a:solidFill>
                  <a:srgbClr val="000000"/>
                </a:solidFill>
                <a:effectLst/>
                <a:latin typeface="Calibri" panose="020F0502020204030204" pitchFamily="34" charset="0"/>
              </a:rPr>
              <a:t>Expenditure</a:t>
            </a:r>
            <a:r>
              <a:rPr lang="it-IT" sz="1800" b="0" i="0" u="none" strike="noStrike" dirty="0">
                <a:solidFill>
                  <a:srgbClr val="000000"/>
                </a:solidFill>
                <a:effectLst/>
                <a:latin typeface="Calibri" panose="020F0502020204030204" pitchFamily="34" charset="0"/>
              </a:rPr>
              <a:t> After Sleeve </a:t>
            </a:r>
            <a:r>
              <a:rPr lang="it-IT" sz="1800" b="0" i="0" u="none" strike="noStrike" dirty="0" err="1">
                <a:solidFill>
                  <a:srgbClr val="000000"/>
                </a:solidFill>
                <a:effectLst/>
                <a:latin typeface="Calibri" panose="020F0502020204030204" pitchFamily="34" charset="0"/>
              </a:rPr>
              <a:t>Gastrectomy</a:t>
            </a:r>
            <a:r>
              <a:rPr lang="it-IT" sz="1800" b="0" i="0" u="none" strike="noStrike" dirty="0">
                <a:solidFill>
                  <a:srgbClr val="000000"/>
                </a:solidFill>
                <a:effectLst/>
                <a:latin typeface="Calibri" panose="020F0502020204030204" pitchFamily="34" charset="0"/>
              </a:rPr>
              <a:t>. </a:t>
            </a:r>
            <a:r>
              <a:rPr lang="it-IT" sz="1800" b="0" i="0" u="none" strike="noStrike" dirty="0" err="1">
                <a:solidFill>
                  <a:srgbClr val="000000"/>
                </a:solidFill>
                <a:effectLst/>
                <a:latin typeface="Calibri" panose="020F0502020204030204" pitchFamily="34" charset="0"/>
              </a:rPr>
              <a:t>Obes</a:t>
            </a:r>
            <a:r>
              <a:rPr lang="it-IT" sz="1800" b="0" i="0" u="none" strike="noStrike" dirty="0">
                <a:solidFill>
                  <a:srgbClr val="000000"/>
                </a:solidFill>
                <a:effectLst/>
                <a:latin typeface="Calibri" panose="020F0502020204030204" pitchFamily="34" charset="0"/>
              </a:rPr>
              <a:t> </a:t>
            </a:r>
            <a:r>
              <a:rPr lang="it-IT" sz="1800" b="0" i="0" u="none" strike="noStrike" dirty="0" err="1">
                <a:solidFill>
                  <a:srgbClr val="000000"/>
                </a:solidFill>
                <a:effectLst/>
                <a:latin typeface="Calibri" panose="020F0502020204030204" pitchFamily="34" charset="0"/>
              </a:rPr>
              <a:t>Surg</a:t>
            </a:r>
            <a:r>
              <a:rPr lang="it-IT" sz="1800" b="0" i="0" u="none" strike="noStrike" dirty="0">
                <a:solidFill>
                  <a:srgbClr val="000000"/>
                </a:solidFill>
                <a:effectLst/>
                <a:latin typeface="Calibri" panose="020F0502020204030204" pitchFamily="34" charset="0"/>
              </a:rPr>
              <a:t> 2018</a:t>
            </a:r>
            <a:endParaRPr lang="it-IT" b="0" dirty="0">
              <a:effectLst/>
            </a:endParaRPr>
          </a:p>
          <a:p>
            <a:br>
              <a:rPr lang="it-IT" dirty="0"/>
            </a:br>
            <a:endParaRPr lang="it-IT" dirty="0"/>
          </a:p>
        </p:txBody>
      </p:sp>
      <p:sp>
        <p:nvSpPr>
          <p:cNvPr id="4" name="Slide Number Placeholder 3"/>
          <p:cNvSpPr>
            <a:spLocks noGrp="1"/>
          </p:cNvSpPr>
          <p:nvPr>
            <p:ph type="sldNum" sz="quarter" idx="5"/>
          </p:nvPr>
        </p:nvSpPr>
        <p:spPr/>
        <p:txBody>
          <a:bodyPr/>
          <a:lstStyle/>
          <a:p>
            <a:fld id="{26B04D69-730F-418D-96CB-78EA37C7087F}" type="slidenum">
              <a:rPr lang="it-IT" smtClean="0"/>
              <a:t>15</a:t>
            </a:fld>
            <a:endParaRPr lang="it-IT"/>
          </a:p>
        </p:txBody>
      </p:sp>
    </p:spTree>
    <p:extLst>
      <p:ext uri="{BB962C8B-B14F-4D97-AF65-F5344CB8AC3E}">
        <p14:creationId xmlns:p14="http://schemas.microsoft.com/office/powerpoint/2010/main" val="4238188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5BE2DB6-47E9-41A9-ADB9-72FD150E1573}" type="datetimeFigureOut">
              <a:rPr lang="it-IT" smtClean="0"/>
              <a:t>12/05/2025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CD23FAC-56F5-4665-8E41-51B060101A65}" type="slidenum">
              <a:rPr lang="it-IT" smtClean="0"/>
              <a:t>‹N›</a:t>
            </a:fld>
            <a:endParaRPr lang="it-IT"/>
          </a:p>
        </p:txBody>
      </p:sp>
    </p:spTree>
    <p:extLst>
      <p:ext uri="{BB962C8B-B14F-4D97-AF65-F5344CB8AC3E}">
        <p14:creationId xmlns:p14="http://schemas.microsoft.com/office/powerpoint/2010/main" val="2246618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5BE2DB6-47E9-41A9-ADB9-72FD150E1573}" type="datetimeFigureOut">
              <a:rPr lang="it-IT" smtClean="0"/>
              <a:t>12/05/2025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CD23FAC-56F5-4665-8E41-51B060101A65}" type="slidenum">
              <a:rPr lang="it-IT" smtClean="0"/>
              <a:t>‹N›</a:t>
            </a:fld>
            <a:endParaRPr lang="it-IT"/>
          </a:p>
        </p:txBody>
      </p:sp>
    </p:spTree>
    <p:extLst>
      <p:ext uri="{BB962C8B-B14F-4D97-AF65-F5344CB8AC3E}">
        <p14:creationId xmlns:p14="http://schemas.microsoft.com/office/powerpoint/2010/main" val="1519333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5BE2DB6-47E9-41A9-ADB9-72FD150E1573}" type="datetimeFigureOut">
              <a:rPr lang="it-IT" smtClean="0"/>
              <a:t>12/05/2025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CD23FAC-56F5-4665-8E41-51B060101A65}" type="slidenum">
              <a:rPr lang="it-IT" smtClean="0"/>
              <a:t>‹N›</a:t>
            </a:fld>
            <a:endParaRPr lang="it-IT"/>
          </a:p>
        </p:txBody>
      </p:sp>
    </p:spTree>
    <p:extLst>
      <p:ext uri="{BB962C8B-B14F-4D97-AF65-F5344CB8AC3E}">
        <p14:creationId xmlns:p14="http://schemas.microsoft.com/office/powerpoint/2010/main" val="1479698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5BE2DB6-47E9-41A9-ADB9-72FD150E1573}" type="datetimeFigureOut">
              <a:rPr lang="it-IT" smtClean="0"/>
              <a:t>12/05/2025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CD23FAC-56F5-4665-8E41-51B060101A65}" type="slidenum">
              <a:rPr lang="it-IT" smtClean="0"/>
              <a:t>‹N›</a:t>
            </a:fld>
            <a:endParaRPr lang="it-IT"/>
          </a:p>
        </p:txBody>
      </p:sp>
    </p:spTree>
    <p:extLst>
      <p:ext uri="{BB962C8B-B14F-4D97-AF65-F5344CB8AC3E}">
        <p14:creationId xmlns:p14="http://schemas.microsoft.com/office/powerpoint/2010/main" val="2463874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5BE2DB6-47E9-41A9-ADB9-72FD150E1573}" type="datetimeFigureOut">
              <a:rPr lang="it-IT" smtClean="0"/>
              <a:t>12/05/2025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CD23FAC-56F5-4665-8E41-51B060101A65}" type="slidenum">
              <a:rPr lang="it-IT" smtClean="0"/>
              <a:t>‹N›</a:t>
            </a:fld>
            <a:endParaRPr lang="it-IT"/>
          </a:p>
        </p:txBody>
      </p:sp>
    </p:spTree>
    <p:extLst>
      <p:ext uri="{BB962C8B-B14F-4D97-AF65-F5344CB8AC3E}">
        <p14:creationId xmlns:p14="http://schemas.microsoft.com/office/powerpoint/2010/main" val="4139746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85BE2DB6-47E9-41A9-ADB9-72FD150E1573}" type="datetimeFigureOut">
              <a:rPr lang="it-IT" smtClean="0"/>
              <a:t>12/05/2025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CD23FAC-56F5-4665-8E41-51B060101A65}" type="slidenum">
              <a:rPr lang="it-IT" smtClean="0"/>
              <a:t>‹N›</a:t>
            </a:fld>
            <a:endParaRPr lang="it-IT"/>
          </a:p>
        </p:txBody>
      </p:sp>
    </p:spTree>
    <p:extLst>
      <p:ext uri="{BB962C8B-B14F-4D97-AF65-F5344CB8AC3E}">
        <p14:creationId xmlns:p14="http://schemas.microsoft.com/office/powerpoint/2010/main" val="2537640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85BE2DB6-47E9-41A9-ADB9-72FD150E1573}" type="datetimeFigureOut">
              <a:rPr lang="it-IT" smtClean="0"/>
              <a:t>12/05/2025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CD23FAC-56F5-4665-8E41-51B060101A65}" type="slidenum">
              <a:rPr lang="it-IT" smtClean="0"/>
              <a:t>‹N›</a:t>
            </a:fld>
            <a:endParaRPr lang="it-IT"/>
          </a:p>
        </p:txBody>
      </p:sp>
    </p:spTree>
    <p:extLst>
      <p:ext uri="{BB962C8B-B14F-4D97-AF65-F5344CB8AC3E}">
        <p14:creationId xmlns:p14="http://schemas.microsoft.com/office/powerpoint/2010/main" val="116916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85BE2DB6-47E9-41A9-ADB9-72FD150E1573}" type="datetimeFigureOut">
              <a:rPr lang="it-IT" smtClean="0"/>
              <a:t>12/05/2025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CD23FAC-56F5-4665-8E41-51B060101A65}" type="slidenum">
              <a:rPr lang="it-IT" smtClean="0"/>
              <a:t>‹N›</a:t>
            </a:fld>
            <a:endParaRPr lang="it-IT"/>
          </a:p>
        </p:txBody>
      </p:sp>
    </p:spTree>
    <p:extLst>
      <p:ext uri="{BB962C8B-B14F-4D97-AF65-F5344CB8AC3E}">
        <p14:creationId xmlns:p14="http://schemas.microsoft.com/office/powerpoint/2010/main" val="2876464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E2DB6-47E9-41A9-ADB9-72FD150E1573}" type="datetimeFigureOut">
              <a:rPr lang="it-IT" smtClean="0"/>
              <a:t>12/05/2025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8CD23FAC-56F5-4665-8E41-51B060101A65}" type="slidenum">
              <a:rPr lang="it-IT" smtClean="0"/>
              <a:t>‹N›</a:t>
            </a:fld>
            <a:endParaRPr lang="it-IT"/>
          </a:p>
        </p:txBody>
      </p:sp>
    </p:spTree>
    <p:extLst>
      <p:ext uri="{BB962C8B-B14F-4D97-AF65-F5344CB8AC3E}">
        <p14:creationId xmlns:p14="http://schemas.microsoft.com/office/powerpoint/2010/main" val="4232229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5BE2DB6-47E9-41A9-ADB9-72FD150E1573}" type="datetimeFigureOut">
              <a:rPr lang="it-IT" smtClean="0"/>
              <a:t>12/05/2025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CD23FAC-56F5-4665-8E41-51B060101A65}" type="slidenum">
              <a:rPr lang="it-IT" smtClean="0"/>
              <a:t>‹N›</a:t>
            </a:fld>
            <a:endParaRPr lang="it-IT"/>
          </a:p>
        </p:txBody>
      </p:sp>
    </p:spTree>
    <p:extLst>
      <p:ext uri="{BB962C8B-B14F-4D97-AF65-F5344CB8AC3E}">
        <p14:creationId xmlns:p14="http://schemas.microsoft.com/office/powerpoint/2010/main" val="3051298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5BE2DB6-47E9-41A9-ADB9-72FD150E1573}" type="datetimeFigureOut">
              <a:rPr lang="it-IT" smtClean="0"/>
              <a:t>12/05/2025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CD23FAC-56F5-4665-8E41-51B060101A65}" type="slidenum">
              <a:rPr lang="it-IT" smtClean="0"/>
              <a:t>‹N›</a:t>
            </a:fld>
            <a:endParaRPr lang="it-IT"/>
          </a:p>
        </p:txBody>
      </p:sp>
    </p:spTree>
    <p:extLst>
      <p:ext uri="{BB962C8B-B14F-4D97-AF65-F5344CB8AC3E}">
        <p14:creationId xmlns:p14="http://schemas.microsoft.com/office/powerpoint/2010/main" val="1959557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BE2DB6-47E9-41A9-ADB9-72FD150E1573}" type="datetimeFigureOut">
              <a:rPr lang="it-IT" smtClean="0"/>
              <a:t>12/05/2025</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23FAC-56F5-4665-8E41-51B060101A65}" type="slidenum">
              <a:rPr lang="it-IT" smtClean="0"/>
              <a:t>‹N›</a:t>
            </a:fld>
            <a:endParaRPr lang="it-IT"/>
          </a:p>
        </p:txBody>
      </p:sp>
    </p:spTree>
    <p:extLst>
      <p:ext uri="{BB962C8B-B14F-4D97-AF65-F5344CB8AC3E}">
        <p14:creationId xmlns:p14="http://schemas.microsoft.com/office/powerpoint/2010/main" val="2738257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g"/><Relationship Id="rId7"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0.jpg"/><Relationship Id="rId7" Type="http://schemas.openxmlformats.org/officeDocument/2006/relationships/image" Target="../media/image25.jp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jp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20.jp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E656BAAD-4163-635E-C719-6EB29561E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0948" y="0"/>
            <a:ext cx="7070103" cy="6858000"/>
          </a:xfrm>
          <a:prstGeom prst="rect">
            <a:avLst/>
          </a:prstGeom>
        </p:spPr>
      </p:pic>
      <p:sp>
        <p:nvSpPr>
          <p:cNvPr id="2" name="Titolo 1">
            <a:extLst>
              <a:ext uri="{FF2B5EF4-FFF2-40B4-BE49-F238E27FC236}">
                <a16:creationId xmlns:a16="http://schemas.microsoft.com/office/drawing/2014/main" id="{9B85A7C1-59DC-C240-BA64-15C97FF15FCE}"/>
              </a:ext>
            </a:extLst>
          </p:cNvPr>
          <p:cNvSpPr>
            <a:spLocks noGrp="1"/>
          </p:cNvSpPr>
          <p:nvPr>
            <p:ph type="ctrTitle"/>
          </p:nvPr>
        </p:nvSpPr>
        <p:spPr/>
        <p:txBody>
          <a:bodyPr>
            <a:normAutofit/>
          </a:bodyPr>
          <a:lstStyle/>
          <a:p>
            <a:r>
              <a:rPr lang="en-US" dirty="0">
                <a:solidFill>
                  <a:srgbClr val="CC3399"/>
                </a:solidFill>
              </a:rPr>
              <a:t> </a:t>
            </a:r>
            <a:r>
              <a:rPr lang="en-US" sz="7300" dirty="0">
                <a:solidFill>
                  <a:srgbClr val="CC3399"/>
                </a:solidFill>
              </a:rPr>
              <a:t>OMM</a:t>
            </a:r>
            <a:br>
              <a:rPr lang="en-US" dirty="0">
                <a:solidFill>
                  <a:srgbClr val="CC3399"/>
                </a:solidFill>
              </a:rPr>
            </a:br>
            <a:r>
              <a:rPr lang="en-US" sz="4000" dirty="0">
                <a:solidFill>
                  <a:srgbClr val="CC3399"/>
                </a:solidFill>
              </a:rPr>
              <a:t>Obesity Management Medications</a:t>
            </a:r>
            <a:br>
              <a:rPr lang="en-US" dirty="0">
                <a:solidFill>
                  <a:srgbClr val="CC3399"/>
                </a:solidFill>
              </a:rPr>
            </a:br>
            <a:r>
              <a:rPr lang="en-US" sz="4400" dirty="0">
                <a:solidFill>
                  <a:srgbClr val="CC3399"/>
                </a:solidFill>
              </a:rPr>
              <a:t>WHEN, HOW, WHY AND WHY NOT</a:t>
            </a:r>
            <a:endParaRPr lang="it-IT" dirty="0">
              <a:solidFill>
                <a:srgbClr val="CC3399"/>
              </a:solidFill>
            </a:endParaRPr>
          </a:p>
        </p:txBody>
      </p:sp>
      <p:sp>
        <p:nvSpPr>
          <p:cNvPr id="3" name="Sottotitolo 2">
            <a:extLst>
              <a:ext uri="{FF2B5EF4-FFF2-40B4-BE49-F238E27FC236}">
                <a16:creationId xmlns:a16="http://schemas.microsoft.com/office/drawing/2014/main" id="{202ACE00-2496-3BC5-30B0-C4C8D29CC074}"/>
              </a:ext>
            </a:extLst>
          </p:cNvPr>
          <p:cNvSpPr>
            <a:spLocks noGrp="1"/>
          </p:cNvSpPr>
          <p:nvPr>
            <p:ph type="subTitle" idx="1"/>
          </p:nvPr>
        </p:nvSpPr>
        <p:spPr/>
        <p:txBody>
          <a:bodyPr/>
          <a:lstStyle/>
          <a:p>
            <a:r>
              <a:rPr lang="it-IT" sz="3200" dirty="0">
                <a:solidFill>
                  <a:schemeClr val="bg2">
                    <a:lumMod val="25000"/>
                  </a:schemeClr>
                </a:solidFill>
              </a:rPr>
              <a:t>Dr. Giulia Maria Pontesilli</a:t>
            </a:r>
          </a:p>
          <a:p>
            <a:r>
              <a:rPr lang="it-IT" dirty="0">
                <a:solidFill>
                  <a:schemeClr val="bg2">
                    <a:lumMod val="25000"/>
                  </a:schemeClr>
                </a:solidFill>
              </a:rPr>
              <a:t>Medicina Interna</a:t>
            </a:r>
          </a:p>
          <a:p>
            <a:r>
              <a:rPr lang="it-IT" dirty="0">
                <a:solidFill>
                  <a:schemeClr val="bg2">
                    <a:lumMod val="25000"/>
                  </a:schemeClr>
                </a:solidFill>
              </a:rPr>
              <a:t>Ospedale Santa Maria della Misericordia, Rovigo</a:t>
            </a:r>
          </a:p>
        </p:txBody>
      </p:sp>
    </p:spTree>
    <p:extLst>
      <p:ext uri="{BB962C8B-B14F-4D97-AF65-F5344CB8AC3E}">
        <p14:creationId xmlns:p14="http://schemas.microsoft.com/office/powerpoint/2010/main" val="2167417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444E408B-BD05-2839-DE99-64D09D216F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32685" y="3200400"/>
            <a:ext cx="3836741" cy="3601324"/>
          </a:xfrm>
          <a:prstGeom prst="rect">
            <a:avLst/>
          </a:prstGeom>
        </p:spPr>
      </p:pic>
      <p:pic>
        <p:nvPicPr>
          <p:cNvPr id="3" name="Immagine 2">
            <a:extLst>
              <a:ext uri="{FF2B5EF4-FFF2-40B4-BE49-F238E27FC236}">
                <a16:creationId xmlns:a16="http://schemas.microsoft.com/office/drawing/2014/main" id="{F0A6ACA9-CF9C-DC32-EC92-3B44C2B1A6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849833" y="-1366669"/>
            <a:ext cx="5700478" cy="8983856"/>
          </a:xfrm>
          <a:prstGeom prst="rect">
            <a:avLst/>
          </a:prstGeom>
        </p:spPr>
      </p:pic>
      <p:sp>
        <p:nvSpPr>
          <p:cNvPr id="4" name="Titolo 1">
            <a:extLst>
              <a:ext uri="{FF2B5EF4-FFF2-40B4-BE49-F238E27FC236}">
                <a16:creationId xmlns:a16="http://schemas.microsoft.com/office/drawing/2014/main" id="{F312D01B-80D8-5E4F-724E-9923ABB05EE2}"/>
              </a:ext>
            </a:extLst>
          </p:cNvPr>
          <p:cNvSpPr txBox="1">
            <a:spLocks/>
          </p:cNvSpPr>
          <p:nvPr/>
        </p:nvSpPr>
        <p:spPr>
          <a:xfrm>
            <a:off x="3759495" y="1124750"/>
            <a:ext cx="4914900" cy="40010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6000" dirty="0">
                <a:solidFill>
                  <a:schemeClr val="accent1"/>
                </a:solidFill>
              </a:rPr>
              <a:t>C.M. </a:t>
            </a:r>
            <a:r>
              <a:rPr lang="it-IT" sz="6000" dirty="0">
                <a:solidFill>
                  <a:schemeClr val="accent1"/>
                </a:solidFill>
                <a:cs typeface="Courier New" panose="02070309020205020404" pitchFamily="49" charset="0"/>
              </a:rPr>
              <a:t>♂</a:t>
            </a:r>
            <a:r>
              <a:rPr lang="it-IT" sz="6000" dirty="0">
                <a:solidFill>
                  <a:schemeClr val="accent1"/>
                </a:solidFill>
              </a:rPr>
              <a:t> 59 anni</a:t>
            </a:r>
            <a:br>
              <a:rPr lang="it-IT" dirty="0">
                <a:solidFill>
                  <a:srgbClr val="CC3399"/>
                </a:solidFill>
              </a:rPr>
            </a:br>
            <a:br>
              <a:rPr lang="it-IT" dirty="0">
                <a:solidFill>
                  <a:srgbClr val="CC3399"/>
                </a:solidFill>
              </a:rPr>
            </a:br>
            <a:r>
              <a:rPr lang="it-IT" sz="3200" dirty="0"/>
              <a:t>Ipertensione arteriosa, dislipidemia, OSAS.</a:t>
            </a:r>
            <a:endParaRPr lang="it-IT" sz="3200" dirty="0">
              <a:solidFill>
                <a:srgbClr val="CC3399"/>
              </a:solidFill>
            </a:endParaRPr>
          </a:p>
          <a:p>
            <a:pPr algn="ctr"/>
            <a:r>
              <a:rPr lang="it-IT" sz="4000" dirty="0">
                <a:solidFill>
                  <a:srgbClr val="FF0000"/>
                </a:solidFill>
              </a:rPr>
              <a:t>Consumo alcolico</a:t>
            </a:r>
            <a:endParaRPr lang="it-IT" dirty="0">
              <a:solidFill>
                <a:srgbClr val="FF0000"/>
              </a:solidFill>
            </a:endParaRPr>
          </a:p>
        </p:txBody>
      </p:sp>
      <p:sp>
        <p:nvSpPr>
          <p:cNvPr id="5" name="Segnaposto contenuto 2">
            <a:extLst>
              <a:ext uri="{FF2B5EF4-FFF2-40B4-BE49-F238E27FC236}">
                <a16:creationId xmlns:a16="http://schemas.microsoft.com/office/drawing/2014/main" id="{2DCE21C7-D251-843F-4ACC-08EFDD9F4F02}"/>
              </a:ext>
            </a:extLst>
          </p:cNvPr>
          <p:cNvSpPr txBox="1">
            <a:spLocks/>
          </p:cNvSpPr>
          <p:nvPr/>
        </p:nvSpPr>
        <p:spPr>
          <a:xfrm>
            <a:off x="8748666" y="3347017"/>
            <a:ext cx="2749402" cy="1647713"/>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dirty="0"/>
              <a:t>BMI 43 </a:t>
            </a:r>
          </a:p>
          <a:p>
            <a:pPr marL="0" indent="0" algn="ctr">
              <a:buFont typeface="Arial" panose="020B0604020202020204" pitchFamily="34" charset="0"/>
              <a:buNone/>
            </a:pPr>
            <a:r>
              <a:rPr lang="it-IT" dirty="0"/>
              <a:t>(</a:t>
            </a:r>
            <a:r>
              <a:rPr lang="it-IT" b="1" dirty="0"/>
              <a:t>128 Kg</a:t>
            </a:r>
            <a:r>
              <a:rPr lang="it-IT" dirty="0"/>
              <a:t>, 171 cm)</a:t>
            </a:r>
          </a:p>
          <a:p>
            <a:pPr marL="0" indent="0" algn="ctr">
              <a:buFont typeface="Arial" panose="020B0604020202020204" pitchFamily="34" charset="0"/>
              <a:buNone/>
            </a:pPr>
            <a:r>
              <a:rPr lang="it-IT" dirty="0"/>
              <a:t>Peso ideale: 73 kg</a:t>
            </a:r>
          </a:p>
          <a:p>
            <a:pPr marL="0" indent="0" algn="ctr">
              <a:buFont typeface="Arial" panose="020B0604020202020204" pitchFamily="34" charset="0"/>
              <a:buNone/>
            </a:pPr>
            <a:r>
              <a:rPr lang="it-IT" dirty="0"/>
              <a:t>EBW: 55 kg</a:t>
            </a:r>
          </a:p>
        </p:txBody>
      </p:sp>
      <p:pic>
        <p:nvPicPr>
          <p:cNvPr id="6" name="Picture 9">
            <a:extLst>
              <a:ext uri="{FF2B5EF4-FFF2-40B4-BE49-F238E27FC236}">
                <a16:creationId xmlns:a16="http://schemas.microsoft.com/office/drawing/2014/main" id="{343D6B69-5C45-69DC-A7A1-42F27A279519}"/>
              </a:ext>
            </a:extLst>
          </p:cNvPr>
          <p:cNvPicPr>
            <a:picLocks noChangeAspect="1"/>
          </p:cNvPicPr>
          <p:nvPr/>
        </p:nvPicPr>
        <p:blipFill>
          <a:blip r:embed="rId4"/>
          <a:stretch>
            <a:fillRect/>
          </a:stretch>
        </p:blipFill>
        <p:spPr>
          <a:xfrm>
            <a:off x="240723" y="156550"/>
            <a:ext cx="2270432" cy="3894341"/>
          </a:xfrm>
          <a:prstGeom prst="rect">
            <a:avLst/>
          </a:prstGeom>
        </p:spPr>
      </p:pic>
      <p:sp>
        <p:nvSpPr>
          <p:cNvPr id="9" name="Segnaposto contenuto 3">
            <a:extLst>
              <a:ext uri="{FF2B5EF4-FFF2-40B4-BE49-F238E27FC236}">
                <a16:creationId xmlns:a16="http://schemas.microsoft.com/office/drawing/2014/main" id="{AEAFB3BC-32F3-FE3B-8712-3B0A94000FFE}"/>
              </a:ext>
            </a:extLst>
          </p:cNvPr>
          <p:cNvSpPr txBox="1">
            <a:spLocks/>
          </p:cNvSpPr>
          <p:nvPr/>
        </p:nvSpPr>
        <p:spPr>
          <a:xfrm>
            <a:off x="662897" y="4142257"/>
            <a:ext cx="2776316" cy="1967019"/>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sz="3200" b="1" dirty="0"/>
              <a:t>Sleeve </a:t>
            </a:r>
            <a:r>
              <a:rPr lang="it-IT" sz="3200" b="1" dirty="0" err="1"/>
              <a:t>gastrectomy</a:t>
            </a:r>
            <a:endParaRPr lang="it-IT" sz="3200" b="1" dirty="0"/>
          </a:p>
          <a:p>
            <a:pPr marL="0" indent="0" algn="ctr">
              <a:buFont typeface="Arial" panose="020B0604020202020204" pitchFamily="34" charset="0"/>
              <a:buNone/>
            </a:pPr>
            <a:r>
              <a:rPr lang="it-IT" sz="3200" b="1" dirty="0"/>
              <a:t>(2017)</a:t>
            </a:r>
          </a:p>
          <a:p>
            <a:pPr marL="0" indent="0" algn="ctr">
              <a:buFont typeface="Arial" panose="020B0604020202020204" pitchFamily="34" charset="0"/>
              <a:buNone/>
            </a:pPr>
            <a:r>
              <a:rPr lang="it-IT" sz="2400" dirty="0"/>
              <a:t>Peso post chirurgico a 18 mesi: 103 kg</a:t>
            </a:r>
          </a:p>
          <a:p>
            <a:pPr algn="ctr">
              <a:buFontTx/>
              <a:buChar char="-"/>
            </a:pPr>
            <a:r>
              <a:rPr lang="it-IT" sz="2400" b="1" dirty="0"/>
              <a:t>25 kg </a:t>
            </a:r>
          </a:p>
          <a:p>
            <a:pPr marL="0" indent="0" algn="ctr">
              <a:buFont typeface="Arial" panose="020B0604020202020204" pitchFamily="34" charset="0"/>
              <a:buNone/>
            </a:pPr>
            <a:r>
              <a:rPr lang="it-IT" sz="2400" dirty="0"/>
              <a:t>( = </a:t>
            </a:r>
            <a:r>
              <a:rPr lang="it-IT" sz="2400" b="1" dirty="0"/>
              <a:t>55% EBW</a:t>
            </a:r>
            <a:r>
              <a:rPr lang="it-IT" sz="2400" dirty="0"/>
              <a:t>)</a:t>
            </a:r>
          </a:p>
        </p:txBody>
      </p:sp>
    </p:spTree>
    <p:extLst>
      <p:ext uri="{BB962C8B-B14F-4D97-AF65-F5344CB8AC3E}">
        <p14:creationId xmlns:p14="http://schemas.microsoft.com/office/powerpoint/2010/main" val="3181282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379A2-083D-5379-5807-1885775D0584}"/>
            </a:ext>
          </a:extLst>
        </p:cNvPr>
        <p:cNvGrpSpPr/>
        <p:nvPr/>
      </p:nvGrpSpPr>
      <p:grpSpPr>
        <a:xfrm>
          <a:off x="0" y="0"/>
          <a:ext cx="0" cy="0"/>
          <a:chOff x="0" y="0"/>
          <a:chExt cx="0" cy="0"/>
        </a:xfrm>
      </p:grpSpPr>
      <p:grpSp>
        <p:nvGrpSpPr>
          <p:cNvPr id="40" name="Gruppo 39">
            <a:extLst>
              <a:ext uri="{FF2B5EF4-FFF2-40B4-BE49-F238E27FC236}">
                <a16:creationId xmlns:a16="http://schemas.microsoft.com/office/drawing/2014/main" id="{4FDB7A17-2D2C-A12F-6D23-CFD7D08BB20C}"/>
              </a:ext>
            </a:extLst>
          </p:cNvPr>
          <p:cNvGrpSpPr/>
          <p:nvPr/>
        </p:nvGrpSpPr>
        <p:grpSpPr>
          <a:xfrm>
            <a:off x="1123410" y="228901"/>
            <a:ext cx="8843759" cy="6400198"/>
            <a:chOff x="1674118" y="228901"/>
            <a:chExt cx="8843759" cy="6400198"/>
          </a:xfrm>
        </p:grpSpPr>
        <p:grpSp>
          <p:nvGrpSpPr>
            <p:cNvPr id="26" name="Gruppo 25">
              <a:extLst>
                <a:ext uri="{FF2B5EF4-FFF2-40B4-BE49-F238E27FC236}">
                  <a16:creationId xmlns:a16="http://schemas.microsoft.com/office/drawing/2014/main" id="{DB4DD8A3-839C-E3B4-61B7-2291F2782BE8}"/>
                </a:ext>
              </a:extLst>
            </p:cNvPr>
            <p:cNvGrpSpPr/>
            <p:nvPr/>
          </p:nvGrpSpPr>
          <p:grpSpPr>
            <a:xfrm>
              <a:off x="1674118" y="368858"/>
              <a:ext cx="8843759" cy="5890909"/>
              <a:chOff x="1324189" y="957419"/>
              <a:chExt cx="8843759" cy="5890909"/>
            </a:xfrm>
          </p:grpSpPr>
          <p:pic>
            <p:nvPicPr>
              <p:cNvPr id="14" name="Immagine 13">
                <a:extLst>
                  <a:ext uri="{FF2B5EF4-FFF2-40B4-BE49-F238E27FC236}">
                    <a16:creationId xmlns:a16="http://schemas.microsoft.com/office/drawing/2014/main" id="{EA1274D5-8593-630D-F4E9-7AD649F41E67}"/>
                  </a:ext>
                </a:extLst>
              </p:cNvPr>
              <p:cNvPicPr>
                <a:picLocks noChangeAspect="1"/>
              </p:cNvPicPr>
              <p:nvPr/>
            </p:nvPicPr>
            <p:blipFill>
              <a:blip r:embed="rId2">
                <a:extLst>
                  <a:ext uri="{28A0092B-C50C-407E-A947-70E740481C1C}">
                    <a14:useLocalDpi xmlns:a14="http://schemas.microsoft.com/office/drawing/2010/main" val="0"/>
                  </a:ext>
                </a:extLst>
              </a:blip>
              <a:srcRect t="27879" r="25515" b="37643"/>
              <a:stretch/>
            </p:blipFill>
            <p:spPr>
              <a:xfrm>
                <a:off x="1324189" y="957419"/>
                <a:ext cx="8843759" cy="5890909"/>
              </a:xfrm>
              <a:prstGeom prst="rect">
                <a:avLst/>
              </a:prstGeom>
            </p:spPr>
          </p:pic>
          <p:pic>
            <p:nvPicPr>
              <p:cNvPr id="3" name="Picture 5">
                <a:extLst>
                  <a:ext uri="{FF2B5EF4-FFF2-40B4-BE49-F238E27FC236}">
                    <a16:creationId xmlns:a16="http://schemas.microsoft.com/office/drawing/2014/main" id="{1C09EAA7-8474-D9F4-CA5A-A77EB96FD0F3}"/>
                  </a:ext>
                </a:extLst>
              </p:cNvPr>
              <p:cNvPicPr>
                <a:picLocks noChangeAspect="1"/>
              </p:cNvPicPr>
              <p:nvPr/>
            </p:nvPicPr>
            <p:blipFill>
              <a:blip r:embed="rId3"/>
              <a:stretch>
                <a:fillRect/>
              </a:stretch>
            </p:blipFill>
            <p:spPr>
              <a:xfrm>
                <a:off x="6368008" y="1647005"/>
                <a:ext cx="1028605" cy="498638"/>
              </a:xfrm>
              <a:prstGeom prst="rect">
                <a:avLst/>
              </a:prstGeom>
            </p:spPr>
          </p:pic>
          <p:pic>
            <p:nvPicPr>
              <p:cNvPr id="9" name="Immagine 8">
                <a:extLst>
                  <a:ext uri="{FF2B5EF4-FFF2-40B4-BE49-F238E27FC236}">
                    <a16:creationId xmlns:a16="http://schemas.microsoft.com/office/drawing/2014/main" id="{7EBF2A41-810C-BD49-0998-BAADAD0A37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2352" y="1647005"/>
                <a:ext cx="1259857" cy="498638"/>
              </a:xfrm>
              <a:prstGeom prst="rect">
                <a:avLst/>
              </a:prstGeom>
            </p:spPr>
          </p:pic>
          <p:pic>
            <p:nvPicPr>
              <p:cNvPr id="10" name="Picture 15">
                <a:extLst>
                  <a:ext uri="{FF2B5EF4-FFF2-40B4-BE49-F238E27FC236}">
                    <a16:creationId xmlns:a16="http://schemas.microsoft.com/office/drawing/2014/main" id="{0001DD5E-D0E8-D7EA-690F-8DE50FE199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5747" y="3490445"/>
                <a:ext cx="1519185" cy="677916"/>
              </a:xfrm>
              <a:prstGeom prst="rect">
                <a:avLst/>
              </a:prstGeom>
            </p:spPr>
          </p:pic>
          <p:pic>
            <p:nvPicPr>
              <p:cNvPr id="11" name="Picture 7">
                <a:extLst>
                  <a:ext uri="{FF2B5EF4-FFF2-40B4-BE49-F238E27FC236}">
                    <a16:creationId xmlns:a16="http://schemas.microsoft.com/office/drawing/2014/main" id="{4F5DD3BD-6815-E0A8-5691-965041C1A4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09920" y="3580057"/>
                <a:ext cx="1239722" cy="840555"/>
              </a:xfrm>
              <a:prstGeom prst="rect">
                <a:avLst/>
              </a:prstGeom>
            </p:spPr>
          </p:pic>
          <p:cxnSp>
            <p:nvCxnSpPr>
              <p:cNvPr id="16" name="Connettore 2 15">
                <a:extLst>
                  <a:ext uri="{FF2B5EF4-FFF2-40B4-BE49-F238E27FC236}">
                    <a16:creationId xmlns:a16="http://schemas.microsoft.com/office/drawing/2014/main" id="{F147BE59-0285-B4B6-C073-83F29735BFE5}"/>
                  </a:ext>
                </a:extLst>
              </p:cNvPr>
              <p:cNvCxnSpPr/>
              <p:nvPr/>
            </p:nvCxnSpPr>
            <p:spPr>
              <a:xfrm>
                <a:off x="6844145" y="2225964"/>
                <a:ext cx="0" cy="38792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7" name="Connettore 2 16">
                <a:extLst>
                  <a:ext uri="{FF2B5EF4-FFF2-40B4-BE49-F238E27FC236}">
                    <a16:creationId xmlns:a16="http://schemas.microsoft.com/office/drawing/2014/main" id="{39FF9BB9-3200-4C9F-5951-A51CF4F93CE8}"/>
                  </a:ext>
                </a:extLst>
              </p:cNvPr>
              <p:cNvCxnSpPr/>
              <p:nvPr/>
            </p:nvCxnSpPr>
            <p:spPr>
              <a:xfrm>
                <a:off x="8502072" y="2225964"/>
                <a:ext cx="0" cy="38792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8" name="Connettore 2 17">
                <a:extLst>
                  <a:ext uri="{FF2B5EF4-FFF2-40B4-BE49-F238E27FC236}">
                    <a16:creationId xmlns:a16="http://schemas.microsoft.com/office/drawing/2014/main" id="{67B3E467-F295-1997-BC18-056BC9FCE8A0}"/>
                  </a:ext>
                </a:extLst>
              </p:cNvPr>
              <p:cNvCxnSpPr>
                <a:cxnSpLocks/>
              </p:cNvCxnSpPr>
              <p:nvPr/>
            </p:nvCxnSpPr>
            <p:spPr>
              <a:xfrm flipV="1">
                <a:off x="6109854" y="3059545"/>
                <a:ext cx="0" cy="44103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1" name="Connettore 2 20">
                <a:extLst>
                  <a:ext uri="{FF2B5EF4-FFF2-40B4-BE49-F238E27FC236}">
                    <a16:creationId xmlns:a16="http://schemas.microsoft.com/office/drawing/2014/main" id="{947DE59F-2431-3CA4-3AC8-86DA195059DE}"/>
                  </a:ext>
                </a:extLst>
              </p:cNvPr>
              <p:cNvCxnSpPr>
                <a:cxnSpLocks/>
              </p:cNvCxnSpPr>
              <p:nvPr/>
            </p:nvCxnSpPr>
            <p:spPr>
              <a:xfrm flipV="1">
                <a:off x="7961745" y="3059545"/>
                <a:ext cx="0" cy="44103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5" name="CasellaDiTesto 24">
                <a:extLst>
                  <a:ext uri="{FF2B5EF4-FFF2-40B4-BE49-F238E27FC236}">
                    <a16:creationId xmlns:a16="http://schemas.microsoft.com/office/drawing/2014/main" id="{5EE41230-0ACD-13DF-F192-C9DFFB2C47B0}"/>
                  </a:ext>
                </a:extLst>
              </p:cNvPr>
              <p:cNvSpPr txBox="1"/>
              <p:nvPr/>
            </p:nvSpPr>
            <p:spPr>
              <a:xfrm>
                <a:off x="2615609" y="6443330"/>
                <a:ext cx="7552336" cy="369332"/>
              </a:xfrm>
              <a:prstGeom prst="rect">
                <a:avLst/>
              </a:prstGeom>
              <a:noFill/>
            </p:spPr>
            <p:txBody>
              <a:bodyPr wrap="square" rtlCol="0">
                <a:spAutoFit/>
              </a:bodyPr>
              <a:lstStyle/>
              <a:p>
                <a:r>
                  <a:rPr lang="it-IT" dirty="0"/>
                  <a:t>0     6     12     18     24   (7 anni)               0     6     12     18     24     32     38</a:t>
                </a:r>
              </a:p>
            </p:txBody>
          </p:sp>
          <p:cxnSp>
            <p:nvCxnSpPr>
              <p:cNvPr id="23" name="Connettore diritto 22">
                <a:extLst>
                  <a:ext uri="{FF2B5EF4-FFF2-40B4-BE49-F238E27FC236}">
                    <a16:creationId xmlns:a16="http://schemas.microsoft.com/office/drawing/2014/main" id="{F4FA5591-387F-75A3-2F75-5BA48A82738E}"/>
                  </a:ext>
                </a:extLst>
              </p:cNvPr>
              <p:cNvCxnSpPr/>
              <p:nvPr/>
            </p:nvCxnSpPr>
            <p:spPr>
              <a:xfrm flipV="1">
                <a:off x="4618182" y="1089891"/>
                <a:ext cx="0" cy="527396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Connettore diritto 23">
                <a:extLst>
                  <a:ext uri="{FF2B5EF4-FFF2-40B4-BE49-F238E27FC236}">
                    <a16:creationId xmlns:a16="http://schemas.microsoft.com/office/drawing/2014/main" id="{571EB8B7-6A99-DFC6-2AB7-057DE6E1ECDF}"/>
                  </a:ext>
                </a:extLst>
              </p:cNvPr>
              <p:cNvCxnSpPr/>
              <p:nvPr/>
            </p:nvCxnSpPr>
            <p:spPr>
              <a:xfrm flipV="1">
                <a:off x="5195455" y="1089891"/>
                <a:ext cx="0" cy="527396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27" name="CasellaDiTesto 26">
              <a:extLst>
                <a:ext uri="{FF2B5EF4-FFF2-40B4-BE49-F238E27FC236}">
                  <a16:creationId xmlns:a16="http://schemas.microsoft.com/office/drawing/2014/main" id="{F680987C-02FC-F1DE-C5B3-8A3956D20A2F}"/>
                </a:ext>
              </a:extLst>
            </p:cNvPr>
            <p:cNvSpPr txBox="1"/>
            <p:nvPr/>
          </p:nvSpPr>
          <p:spPr>
            <a:xfrm>
              <a:off x="2965541" y="6259767"/>
              <a:ext cx="7552336" cy="369332"/>
            </a:xfrm>
            <a:prstGeom prst="rect">
              <a:avLst/>
            </a:prstGeom>
            <a:noFill/>
          </p:spPr>
          <p:txBody>
            <a:bodyPr wrap="square" rtlCol="0">
              <a:spAutoFit/>
            </a:bodyPr>
            <a:lstStyle/>
            <a:p>
              <a:pPr algn="ctr"/>
              <a:r>
                <a:rPr lang="it-IT" dirty="0"/>
                <a:t>Mesi</a:t>
              </a:r>
            </a:p>
          </p:txBody>
        </p:sp>
        <p:sp>
          <p:nvSpPr>
            <p:cNvPr id="28" name="CasellaDiTesto 27">
              <a:extLst>
                <a:ext uri="{FF2B5EF4-FFF2-40B4-BE49-F238E27FC236}">
                  <a16:creationId xmlns:a16="http://schemas.microsoft.com/office/drawing/2014/main" id="{90B1EFEA-701D-0670-8EEA-4BCFEC63445A}"/>
                </a:ext>
              </a:extLst>
            </p:cNvPr>
            <p:cNvSpPr txBox="1"/>
            <p:nvPr/>
          </p:nvSpPr>
          <p:spPr>
            <a:xfrm>
              <a:off x="2094614" y="308344"/>
              <a:ext cx="684479" cy="584775"/>
            </a:xfrm>
            <a:prstGeom prst="rect">
              <a:avLst/>
            </a:prstGeom>
            <a:noFill/>
          </p:spPr>
          <p:txBody>
            <a:bodyPr wrap="square" rtlCol="0">
              <a:spAutoFit/>
            </a:bodyPr>
            <a:lstStyle/>
            <a:p>
              <a:pPr algn="ctr"/>
              <a:r>
                <a:rPr lang="it-IT" sz="3200" dirty="0"/>
                <a:t>Kg</a:t>
              </a:r>
            </a:p>
          </p:txBody>
        </p:sp>
        <p:pic>
          <p:nvPicPr>
            <p:cNvPr id="29" name="Picture 9">
              <a:extLst>
                <a:ext uri="{FF2B5EF4-FFF2-40B4-BE49-F238E27FC236}">
                  <a16:creationId xmlns:a16="http://schemas.microsoft.com/office/drawing/2014/main" id="{140D8EFB-7E10-94C9-5F82-D5050C326F33}"/>
                </a:ext>
              </a:extLst>
            </p:cNvPr>
            <p:cNvPicPr>
              <a:picLocks noChangeAspect="1"/>
            </p:cNvPicPr>
            <p:nvPr/>
          </p:nvPicPr>
          <p:blipFill>
            <a:blip r:embed="rId7"/>
            <a:stretch>
              <a:fillRect/>
            </a:stretch>
          </p:blipFill>
          <p:spPr>
            <a:xfrm>
              <a:off x="2861820" y="228901"/>
              <a:ext cx="673012" cy="1154379"/>
            </a:xfrm>
            <a:prstGeom prst="rect">
              <a:avLst/>
            </a:prstGeom>
          </p:spPr>
        </p:pic>
        <p:cxnSp>
          <p:nvCxnSpPr>
            <p:cNvPr id="30" name="Connettore 2 29">
              <a:extLst>
                <a:ext uri="{FF2B5EF4-FFF2-40B4-BE49-F238E27FC236}">
                  <a16:creationId xmlns:a16="http://schemas.microsoft.com/office/drawing/2014/main" id="{B5EA1126-5AC0-5A8F-410B-8A81607C3E01}"/>
                </a:ext>
              </a:extLst>
            </p:cNvPr>
            <p:cNvCxnSpPr/>
            <p:nvPr/>
          </p:nvCxnSpPr>
          <p:spPr>
            <a:xfrm>
              <a:off x="3221045" y="1479105"/>
              <a:ext cx="0" cy="38792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sp>
        <p:nvSpPr>
          <p:cNvPr id="38" name="CasellaDiTesto 37">
            <a:extLst>
              <a:ext uri="{FF2B5EF4-FFF2-40B4-BE49-F238E27FC236}">
                <a16:creationId xmlns:a16="http://schemas.microsoft.com/office/drawing/2014/main" id="{AD831728-A12F-4BA4-AD92-1423C525AAA6}"/>
              </a:ext>
            </a:extLst>
          </p:cNvPr>
          <p:cNvSpPr txBox="1"/>
          <p:nvPr/>
        </p:nvSpPr>
        <p:spPr>
          <a:xfrm>
            <a:off x="10119156" y="2132402"/>
            <a:ext cx="1711841" cy="1200329"/>
          </a:xfrm>
          <a:prstGeom prst="rect">
            <a:avLst/>
          </a:prstGeom>
          <a:noFill/>
        </p:spPr>
        <p:txBody>
          <a:bodyPr wrap="square" rtlCol="0">
            <a:spAutoFit/>
          </a:bodyPr>
          <a:lstStyle/>
          <a:p>
            <a:pPr algn="ctr"/>
            <a:r>
              <a:rPr lang="it-IT" sz="7200" dirty="0">
                <a:solidFill>
                  <a:srgbClr val="FF0000"/>
                </a:solidFill>
              </a:rPr>
              <a:t>???</a:t>
            </a:r>
          </a:p>
        </p:txBody>
      </p:sp>
      <p:pic>
        <p:nvPicPr>
          <p:cNvPr id="39" name="Immagine 10">
            <a:extLst>
              <a:ext uri="{FF2B5EF4-FFF2-40B4-BE49-F238E27FC236}">
                <a16:creationId xmlns:a16="http://schemas.microsoft.com/office/drawing/2014/main" id="{5E43C56B-1D5B-3B0B-9440-7C0BE12C7BE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88435" y="3115604"/>
            <a:ext cx="1973282" cy="219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1005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394F7-7490-B301-1D82-BCEDECF5D408}"/>
            </a:ext>
          </a:extLst>
        </p:cNvPr>
        <p:cNvGrpSpPr/>
        <p:nvPr/>
      </p:nvGrpSpPr>
      <p:grpSpPr>
        <a:xfrm>
          <a:off x="0" y="0"/>
          <a:ext cx="0" cy="0"/>
          <a:chOff x="0" y="0"/>
          <a:chExt cx="0" cy="0"/>
        </a:xfrm>
      </p:grpSpPr>
      <p:grpSp>
        <p:nvGrpSpPr>
          <p:cNvPr id="4" name="Gruppo 3">
            <a:extLst>
              <a:ext uri="{FF2B5EF4-FFF2-40B4-BE49-F238E27FC236}">
                <a16:creationId xmlns:a16="http://schemas.microsoft.com/office/drawing/2014/main" id="{4E0A9FC8-906F-F08B-3ADF-489E7B2D6483}"/>
              </a:ext>
            </a:extLst>
          </p:cNvPr>
          <p:cNvGrpSpPr/>
          <p:nvPr/>
        </p:nvGrpSpPr>
        <p:grpSpPr>
          <a:xfrm>
            <a:off x="1105277" y="228901"/>
            <a:ext cx="8843759" cy="6400198"/>
            <a:chOff x="1674118" y="228901"/>
            <a:chExt cx="8843759" cy="6400198"/>
          </a:xfrm>
        </p:grpSpPr>
        <p:grpSp>
          <p:nvGrpSpPr>
            <p:cNvPr id="26" name="Gruppo 25">
              <a:extLst>
                <a:ext uri="{FF2B5EF4-FFF2-40B4-BE49-F238E27FC236}">
                  <a16:creationId xmlns:a16="http://schemas.microsoft.com/office/drawing/2014/main" id="{28D95F52-0973-D0EE-78FB-1F26B91DAD32}"/>
                </a:ext>
              </a:extLst>
            </p:cNvPr>
            <p:cNvGrpSpPr/>
            <p:nvPr/>
          </p:nvGrpSpPr>
          <p:grpSpPr>
            <a:xfrm>
              <a:off x="1674118" y="368858"/>
              <a:ext cx="8843759" cy="5890909"/>
              <a:chOff x="1324189" y="957419"/>
              <a:chExt cx="8843759" cy="5890909"/>
            </a:xfrm>
          </p:grpSpPr>
          <p:pic>
            <p:nvPicPr>
              <p:cNvPr id="14" name="Immagine 13">
                <a:extLst>
                  <a:ext uri="{FF2B5EF4-FFF2-40B4-BE49-F238E27FC236}">
                    <a16:creationId xmlns:a16="http://schemas.microsoft.com/office/drawing/2014/main" id="{A92E8E4F-6141-A227-A890-84E6F1C3115C}"/>
                  </a:ext>
                </a:extLst>
              </p:cNvPr>
              <p:cNvPicPr>
                <a:picLocks noChangeAspect="1"/>
              </p:cNvPicPr>
              <p:nvPr/>
            </p:nvPicPr>
            <p:blipFill>
              <a:blip r:embed="rId2">
                <a:extLst>
                  <a:ext uri="{28A0092B-C50C-407E-A947-70E740481C1C}">
                    <a14:useLocalDpi xmlns:a14="http://schemas.microsoft.com/office/drawing/2010/main" val="0"/>
                  </a:ext>
                </a:extLst>
              </a:blip>
              <a:srcRect t="27879" r="25515" b="37643"/>
              <a:stretch/>
            </p:blipFill>
            <p:spPr>
              <a:xfrm>
                <a:off x="1324189" y="957419"/>
                <a:ext cx="8843759" cy="5890909"/>
              </a:xfrm>
              <a:prstGeom prst="rect">
                <a:avLst/>
              </a:prstGeom>
            </p:spPr>
          </p:pic>
          <p:pic>
            <p:nvPicPr>
              <p:cNvPr id="3" name="Picture 5">
                <a:extLst>
                  <a:ext uri="{FF2B5EF4-FFF2-40B4-BE49-F238E27FC236}">
                    <a16:creationId xmlns:a16="http://schemas.microsoft.com/office/drawing/2014/main" id="{8E6A1BC3-0892-3A96-7B51-06F7AD95A60B}"/>
                  </a:ext>
                </a:extLst>
              </p:cNvPr>
              <p:cNvPicPr>
                <a:picLocks noChangeAspect="1"/>
              </p:cNvPicPr>
              <p:nvPr/>
            </p:nvPicPr>
            <p:blipFill>
              <a:blip r:embed="rId3"/>
              <a:stretch>
                <a:fillRect/>
              </a:stretch>
            </p:blipFill>
            <p:spPr>
              <a:xfrm>
                <a:off x="6368008" y="1647005"/>
                <a:ext cx="1028605" cy="498638"/>
              </a:xfrm>
              <a:prstGeom prst="rect">
                <a:avLst/>
              </a:prstGeom>
            </p:spPr>
          </p:pic>
          <p:pic>
            <p:nvPicPr>
              <p:cNvPr id="9" name="Immagine 8">
                <a:extLst>
                  <a:ext uri="{FF2B5EF4-FFF2-40B4-BE49-F238E27FC236}">
                    <a16:creationId xmlns:a16="http://schemas.microsoft.com/office/drawing/2014/main" id="{2ADBAB47-150C-9978-0054-A84824055E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2352" y="1647005"/>
                <a:ext cx="1259857" cy="498638"/>
              </a:xfrm>
              <a:prstGeom prst="rect">
                <a:avLst/>
              </a:prstGeom>
            </p:spPr>
          </p:pic>
          <p:pic>
            <p:nvPicPr>
              <p:cNvPr id="10" name="Picture 15">
                <a:extLst>
                  <a:ext uri="{FF2B5EF4-FFF2-40B4-BE49-F238E27FC236}">
                    <a16:creationId xmlns:a16="http://schemas.microsoft.com/office/drawing/2014/main" id="{9CD1A6FF-37D5-3299-FF37-51B8A2C77E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5747" y="3490445"/>
                <a:ext cx="1519185" cy="677916"/>
              </a:xfrm>
              <a:prstGeom prst="rect">
                <a:avLst/>
              </a:prstGeom>
            </p:spPr>
          </p:pic>
          <p:pic>
            <p:nvPicPr>
              <p:cNvPr id="11" name="Picture 7">
                <a:extLst>
                  <a:ext uri="{FF2B5EF4-FFF2-40B4-BE49-F238E27FC236}">
                    <a16:creationId xmlns:a16="http://schemas.microsoft.com/office/drawing/2014/main" id="{C566CB43-504B-43AC-1FF1-61653ED3FE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09920" y="3580057"/>
                <a:ext cx="1239722" cy="840555"/>
              </a:xfrm>
              <a:prstGeom prst="rect">
                <a:avLst/>
              </a:prstGeom>
            </p:spPr>
          </p:pic>
          <p:cxnSp>
            <p:nvCxnSpPr>
              <p:cNvPr id="16" name="Connettore 2 15">
                <a:extLst>
                  <a:ext uri="{FF2B5EF4-FFF2-40B4-BE49-F238E27FC236}">
                    <a16:creationId xmlns:a16="http://schemas.microsoft.com/office/drawing/2014/main" id="{49766D94-610D-1DF6-AF30-1F2FB3EC8E59}"/>
                  </a:ext>
                </a:extLst>
              </p:cNvPr>
              <p:cNvCxnSpPr/>
              <p:nvPr/>
            </p:nvCxnSpPr>
            <p:spPr>
              <a:xfrm>
                <a:off x="6844145" y="2225964"/>
                <a:ext cx="0" cy="38792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7" name="Connettore 2 16">
                <a:extLst>
                  <a:ext uri="{FF2B5EF4-FFF2-40B4-BE49-F238E27FC236}">
                    <a16:creationId xmlns:a16="http://schemas.microsoft.com/office/drawing/2014/main" id="{F3E23FE4-C9E0-EDB3-9B71-4099E61713C9}"/>
                  </a:ext>
                </a:extLst>
              </p:cNvPr>
              <p:cNvCxnSpPr/>
              <p:nvPr/>
            </p:nvCxnSpPr>
            <p:spPr>
              <a:xfrm>
                <a:off x="8502072" y="2225964"/>
                <a:ext cx="0" cy="38792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8" name="Connettore 2 17">
                <a:extLst>
                  <a:ext uri="{FF2B5EF4-FFF2-40B4-BE49-F238E27FC236}">
                    <a16:creationId xmlns:a16="http://schemas.microsoft.com/office/drawing/2014/main" id="{BD6C380F-13F2-0F23-4C97-518E69113EC7}"/>
                  </a:ext>
                </a:extLst>
              </p:cNvPr>
              <p:cNvCxnSpPr>
                <a:cxnSpLocks/>
              </p:cNvCxnSpPr>
              <p:nvPr/>
            </p:nvCxnSpPr>
            <p:spPr>
              <a:xfrm flipV="1">
                <a:off x="6109854" y="3059545"/>
                <a:ext cx="0" cy="44103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1" name="Connettore 2 20">
                <a:extLst>
                  <a:ext uri="{FF2B5EF4-FFF2-40B4-BE49-F238E27FC236}">
                    <a16:creationId xmlns:a16="http://schemas.microsoft.com/office/drawing/2014/main" id="{5715B2A3-B223-4AA4-5B71-CF44F03DAE30}"/>
                  </a:ext>
                </a:extLst>
              </p:cNvPr>
              <p:cNvCxnSpPr>
                <a:cxnSpLocks/>
              </p:cNvCxnSpPr>
              <p:nvPr/>
            </p:nvCxnSpPr>
            <p:spPr>
              <a:xfrm flipV="1">
                <a:off x="7961745" y="3059545"/>
                <a:ext cx="0" cy="44103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5" name="CasellaDiTesto 24">
                <a:extLst>
                  <a:ext uri="{FF2B5EF4-FFF2-40B4-BE49-F238E27FC236}">
                    <a16:creationId xmlns:a16="http://schemas.microsoft.com/office/drawing/2014/main" id="{F2F1C0D7-B5A5-B45F-2B97-55EC5A81D16D}"/>
                  </a:ext>
                </a:extLst>
              </p:cNvPr>
              <p:cNvSpPr txBox="1"/>
              <p:nvPr/>
            </p:nvSpPr>
            <p:spPr>
              <a:xfrm>
                <a:off x="2615609" y="6443330"/>
                <a:ext cx="7552336" cy="369332"/>
              </a:xfrm>
              <a:prstGeom prst="rect">
                <a:avLst/>
              </a:prstGeom>
              <a:noFill/>
            </p:spPr>
            <p:txBody>
              <a:bodyPr wrap="square" rtlCol="0">
                <a:spAutoFit/>
              </a:bodyPr>
              <a:lstStyle/>
              <a:p>
                <a:r>
                  <a:rPr lang="it-IT" dirty="0"/>
                  <a:t>0     6     12     18     24   (5 anni)               0     6     12     18     24     32     38</a:t>
                </a:r>
              </a:p>
            </p:txBody>
          </p:sp>
          <p:cxnSp>
            <p:nvCxnSpPr>
              <p:cNvPr id="23" name="Connettore diritto 22">
                <a:extLst>
                  <a:ext uri="{FF2B5EF4-FFF2-40B4-BE49-F238E27FC236}">
                    <a16:creationId xmlns:a16="http://schemas.microsoft.com/office/drawing/2014/main" id="{E33FD9DD-DD21-1FB0-D6AB-06692C397C78}"/>
                  </a:ext>
                </a:extLst>
              </p:cNvPr>
              <p:cNvCxnSpPr/>
              <p:nvPr/>
            </p:nvCxnSpPr>
            <p:spPr>
              <a:xfrm flipV="1">
                <a:off x="4618182" y="1089891"/>
                <a:ext cx="0" cy="527396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Connettore diritto 23">
                <a:extLst>
                  <a:ext uri="{FF2B5EF4-FFF2-40B4-BE49-F238E27FC236}">
                    <a16:creationId xmlns:a16="http://schemas.microsoft.com/office/drawing/2014/main" id="{CD8A0808-65A7-60C0-0767-56EE803FE9CC}"/>
                  </a:ext>
                </a:extLst>
              </p:cNvPr>
              <p:cNvCxnSpPr/>
              <p:nvPr/>
            </p:nvCxnSpPr>
            <p:spPr>
              <a:xfrm flipV="1">
                <a:off x="5195455" y="1089891"/>
                <a:ext cx="0" cy="527396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pic>
          <p:nvPicPr>
            <p:cNvPr id="8" name="Immagine 7">
              <a:extLst>
                <a:ext uri="{FF2B5EF4-FFF2-40B4-BE49-F238E27FC236}">
                  <a16:creationId xmlns:a16="http://schemas.microsoft.com/office/drawing/2014/main" id="{10C987F6-46B2-4D2D-AEB1-1EED559CA1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67081" y="4609459"/>
              <a:ext cx="816423" cy="816423"/>
            </a:xfrm>
            <a:prstGeom prst="rect">
              <a:avLst/>
            </a:prstGeom>
          </p:spPr>
        </p:pic>
        <p:sp>
          <p:nvSpPr>
            <p:cNvPr id="27" name="CasellaDiTesto 26">
              <a:extLst>
                <a:ext uri="{FF2B5EF4-FFF2-40B4-BE49-F238E27FC236}">
                  <a16:creationId xmlns:a16="http://schemas.microsoft.com/office/drawing/2014/main" id="{70286BA1-6F58-CD7E-B6CD-026E2BA1D606}"/>
                </a:ext>
              </a:extLst>
            </p:cNvPr>
            <p:cNvSpPr txBox="1"/>
            <p:nvPr/>
          </p:nvSpPr>
          <p:spPr>
            <a:xfrm>
              <a:off x="2965541" y="6259767"/>
              <a:ext cx="7552336" cy="369332"/>
            </a:xfrm>
            <a:prstGeom prst="rect">
              <a:avLst/>
            </a:prstGeom>
            <a:noFill/>
          </p:spPr>
          <p:txBody>
            <a:bodyPr wrap="square" rtlCol="0">
              <a:spAutoFit/>
            </a:bodyPr>
            <a:lstStyle/>
            <a:p>
              <a:pPr algn="ctr"/>
              <a:r>
                <a:rPr lang="it-IT" dirty="0"/>
                <a:t>Mesi</a:t>
              </a:r>
            </a:p>
          </p:txBody>
        </p:sp>
        <p:sp>
          <p:nvSpPr>
            <p:cNvPr id="28" name="CasellaDiTesto 27">
              <a:extLst>
                <a:ext uri="{FF2B5EF4-FFF2-40B4-BE49-F238E27FC236}">
                  <a16:creationId xmlns:a16="http://schemas.microsoft.com/office/drawing/2014/main" id="{106E77EC-2AAD-1A39-E7AB-FE089545903D}"/>
                </a:ext>
              </a:extLst>
            </p:cNvPr>
            <p:cNvSpPr txBox="1"/>
            <p:nvPr/>
          </p:nvSpPr>
          <p:spPr>
            <a:xfrm>
              <a:off x="2094614" y="308344"/>
              <a:ext cx="684479" cy="584775"/>
            </a:xfrm>
            <a:prstGeom prst="rect">
              <a:avLst/>
            </a:prstGeom>
            <a:noFill/>
          </p:spPr>
          <p:txBody>
            <a:bodyPr wrap="square" rtlCol="0">
              <a:spAutoFit/>
            </a:bodyPr>
            <a:lstStyle/>
            <a:p>
              <a:pPr algn="ctr"/>
              <a:r>
                <a:rPr lang="it-IT" sz="3200" dirty="0"/>
                <a:t>Kg</a:t>
              </a:r>
            </a:p>
          </p:txBody>
        </p:sp>
        <p:pic>
          <p:nvPicPr>
            <p:cNvPr id="29" name="Picture 9">
              <a:extLst>
                <a:ext uri="{FF2B5EF4-FFF2-40B4-BE49-F238E27FC236}">
                  <a16:creationId xmlns:a16="http://schemas.microsoft.com/office/drawing/2014/main" id="{9A823B7D-ABF1-5889-C4AF-F19ECC4879F2}"/>
                </a:ext>
              </a:extLst>
            </p:cNvPr>
            <p:cNvPicPr>
              <a:picLocks noChangeAspect="1"/>
            </p:cNvPicPr>
            <p:nvPr/>
          </p:nvPicPr>
          <p:blipFill>
            <a:blip r:embed="rId8"/>
            <a:stretch>
              <a:fillRect/>
            </a:stretch>
          </p:blipFill>
          <p:spPr>
            <a:xfrm>
              <a:off x="2861820" y="228901"/>
              <a:ext cx="673012" cy="1154379"/>
            </a:xfrm>
            <a:prstGeom prst="rect">
              <a:avLst/>
            </a:prstGeom>
          </p:spPr>
        </p:pic>
        <p:cxnSp>
          <p:nvCxnSpPr>
            <p:cNvPr id="30" name="Connettore 2 29">
              <a:extLst>
                <a:ext uri="{FF2B5EF4-FFF2-40B4-BE49-F238E27FC236}">
                  <a16:creationId xmlns:a16="http://schemas.microsoft.com/office/drawing/2014/main" id="{F98AC619-CE5D-61C6-0014-E8100636432D}"/>
                </a:ext>
              </a:extLst>
            </p:cNvPr>
            <p:cNvCxnSpPr/>
            <p:nvPr/>
          </p:nvCxnSpPr>
          <p:spPr>
            <a:xfrm>
              <a:off x="3221045" y="1479105"/>
              <a:ext cx="0" cy="38792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5" name="Immagine 4">
              <a:extLst>
                <a:ext uri="{FF2B5EF4-FFF2-40B4-BE49-F238E27FC236}">
                  <a16:creationId xmlns:a16="http://schemas.microsoft.com/office/drawing/2014/main" id="{A056AE78-1808-0099-21B1-A45895F35A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68846" y="4609459"/>
              <a:ext cx="816423" cy="816423"/>
            </a:xfrm>
            <a:prstGeom prst="rect">
              <a:avLst/>
            </a:prstGeom>
          </p:spPr>
        </p:pic>
        <p:grpSp>
          <p:nvGrpSpPr>
            <p:cNvPr id="15" name="Gruppo 14">
              <a:extLst>
                <a:ext uri="{FF2B5EF4-FFF2-40B4-BE49-F238E27FC236}">
                  <a16:creationId xmlns:a16="http://schemas.microsoft.com/office/drawing/2014/main" id="{36AB2636-CE37-197C-FFAD-7AE24BFFE7B9}"/>
                </a:ext>
              </a:extLst>
            </p:cNvPr>
            <p:cNvGrpSpPr/>
            <p:nvPr/>
          </p:nvGrpSpPr>
          <p:grpSpPr>
            <a:xfrm>
              <a:off x="6863414" y="4569721"/>
              <a:ext cx="883245" cy="895899"/>
              <a:chOff x="7304921" y="4550133"/>
              <a:chExt cx="883245" cy="895899"/>
            </a:xfrm>
          </p:grpSpPr>
          <p:pic>
            <p:nvPicPr>
              <p:cNvPr id="12" name="Immagine 11">
                <a:extLst>
                  <a:ext uri="{FF2B5EF4-FFF2-40B4-BE49-F238E27FC236}">
                    <a16:creationId xmlns:a16="http://schemas.microsoft.com/office/drawing/2014/main" id="{3F76EC9F-74EF-1A80-DE36-53C50A9519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38333" y="4589872"/>
                <a:ext cx="816423" cy="816423"/>
              </a:xfrm>
              <a:prstGeom prst="rect">
                <a:avLst/>
              </a:prstGeom>
            </p:spPr>
          </p:pic>
          <p:sp>
            <p:nvSpPr>
              <p:cNvPr id="13" name="Simbolo &quot;Non consentito&quot; 12">
                <a:extLst>
                  <a:ext uri="{FF2B5EF4-FFF2-40B4-BE49-F238E27FC236}">
                    <a16:creationId xmlns:a16="http://schemas.microsoft.com/office/drawing/2014/main" id="{5CBB97A2-8493-A467-C23C-A09BB17088A8}"/>
                  </a:ext>
                </a:extLst>
              </p:cNvPr>
              <p:cNvSpPr/>
              <p:nvPr/>
            </p:nvSpPr>
            <p:spPr>
              <a:xfrm>
                <a:off x="7304921" y="4550133"/>
                <a:ext cx="883245" cy="895899"/>
              </a:xfrm>
              <a:prstGeom prst="noSmoking">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grpSp>
        <p:cxnSp>
          <p:nvCxnSpPr>
            <p:cNvPr id="19" name="Connettore 2 18">
              <a:extLst>
                <a:ext uri="{FF2B5EF4-FFF2-40B4-BE49-F238E27FC236}">
                  <a16:creationId xmlns:a16="http://schemas.microsoft.com/office/drawing/2014/main" id="{AB42F335-7B1F-B310-EFAF-6C972C878444}"/>
                </a:ext>
              </a:extLst>
            </p:cNvPr>
            <p:cNvCxnSpPr>
              <a:cxnSpLocks/>
            </p:cNvCxnSpPr>
            <p:nvPr/>
          </p:nvCxnSpPr>
          <p:spPr>
            <a:xfrm flipV="1">
              <a:off x="5277571" y="3072809"/>
              <a:ext cx="0" cy="149691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2" name="Connettore 2 21">
              <a:extLst>
                <a:ext uri="{FF2B5EF4-FFF2-40B4-BE49-F238E27FC236}">
                  <a16:creationId xmlns:a16="http://schemas.microsoft.com/office/drawing/2014/main" id="{72E84C6C-85A3-C8EB-AC50-3622B97ED438}"/>
                </a:ext>
              </a:extLst>
            </p:cNvPr>
            <p:cNvCxnSpPr>
              <a:cxnSpLocks/>
            </p:cNvCxnSpPr>
            <p:nvPr/>
          </p:nvCxnSpPr>
          <p:spPr>
            <a:xfrm flipV="1">
              <a:off x="7301770" y="2594344"/>
              <a:ext cx="0" cy="187639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7" name="Connettore a gomito 36">
              <a:extLst>
                <a:ext uri="{FF2B5EF4-FFF2-40B4-BE49-F238E27FC236}">
                  <a16:creationId xmlns:a16="http://schemas.microsoft.com/office/drawing/2014/main" id="{D3FEBAFA-2DF9-A5B7-9683-1CA8CC040E43}"/>
                </a:ext>
              </a:extLst>
            </p:cNvPr>
            <p:cNvCxnSpPr/>
            <p:nvPr/>
          </p:nvCxnSpPr>
          <p:spPr>
            <a:xfrm rot="16200000" flipV="1">
              <a:off x="7009953" y="3303629"/>
              <a:ext cx="1738167" cy="596043"/>
            </a:xfrm>
            <a:prstGeom prst="bentConnector3">
              <a:avLst/>
            </a:prstGeom>
            <a:ln w="28575">
              <a:tailEnd type="triangle"/>
            </a:ln>
          </p:spPr>
          <p:style>
            <a:lnRef idx="1">
              <a:schemeClr val="dk1"/>
            </a:lnRef>
            <a:fillRef idx="0">
              <a:schemeClr val="dk1"/>
            </a:fillRef>
            <a:effectRef idx="0">
              <a:schemeClr val="dk1"/>
            </a:effectRef>
            <a:fontRef idx="minor">
              <a:schemeClr val="tx1"/>
            </a:fontRef>
          </p:style>
        </p:cxnSp>
      </p:grpSp>
      <p:sp>
        <p:nvSpPr>
          <p:cNvPr id="38" name="CasellaDiTesto 37">
            <a:extLst>
              <a:ext uri="{FF2B5EF4-FFF2-40B4-BE49-F238E27FC236}">
                <a16:creationId xmlns:a16="http://schemas.microsoft.com/office/drawing/2014/main" id="{7A2F3707-89D2-BAA2-B92D-A0DD7DD1F47F}"/>
              </a:ext>
            </a:extLst>
          </p:cNvPr>
          <p:cNvSpPr txBox="1"/>
          <p:nvPr/>
        </p:nvSpPr>
        <p:spPr>
          <a:xfrm>
            <a:off x="10119156" y="2132402"/>
            <a:ext cx="1711841" cy="1200329"/>
          </a:xfrm>
          <a:prstGeom prst="rect">
            <a:avLst/>
          </a:prstGeom>
          <a:noFill/>
        </p:spPr>
        <p:txBody>
          <a:bodyPr wrap="square" rtlCol="0">
            <a:spAutoFit/>
          </a:bodyPr>
          <a:lstStyle/>
          <a:p>
            <a:pPr algn="ctr"/>
            <a:r>
              <a:rPr lang="it-IT" sz="7200" dirty="0">
                <a:solidFill>
                  <a:srgbClr val="FF0000"/>
                </a:solidFill>
              </a:rPr>
              <a:t>???</a:t>
            </a:r>
          </a:p>
        </p:txBody>
      </p:sp>
      <p:pic>
        <p:nvPicPr>
          <p:cNvPr id="2" name="Picture 14" descr="30KG Adjustable Dumbbell Pair Free Weights Dumbbells Set Gym Fitness Workout">
            <a:extLst>
              <a:ext uri="{FF2B5EF4-FFF2-40B4-BE49-F238E27FC236}">
                <a16:creationId xmlns:a16="http://schemas.microsoft.com/office/drawing/2014/main" id="{AF56A586-C8C2-23B6-53EB-10B81D4A1228}"/>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9704" t="5089" r="5423"/>
          <a:stretch/>
        </p:blipFill>
        <p:spPr bwMode="auto">
          <a:xfrm>
            <a:off x="9516142" y="3072809"/>
            <a:ext cx="2583709" cy="2333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269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o 9">
            <a:extLst>
              <a:ext uri="{FF2B5EF4-FFF2-40B4-BE49-F238E27FC236}">
                <a16:creationId xmlns:a16="http://schemas.microsoft.com/office/drawing/2014/main" id="{01099879-3986-E334-AB88-7A6715753781}"/>
              </a:ext>
            </a:extLst>
          </p:cNvPr>
          <p:cNvGrpSpPr/>
          <p:nvPr/>
        </p:nvGrpSpPr>
        <p:grpSpPr>
          <a:xfrm>
            <a:off x="1249753" y="2100934"/>
            <a:ext cx="9692493" cy="3634328"/>
            <a:chOff x="1014406" y="1786270"/>
            <a:chExt cx="9692493" cy="3634328"/>
          </a:xfrm>
        </p:grpSpPr>
        <p:pic>
          <p:nvPicPr>
            <p:cNvPr id="7" name="Immagine 6">
              <a:extLst>
                <a:ext uri="{FF2B5EF4-FFF2-40B4-BE49-F238E27FC236}">
                  <a16:creationId xmlns:a16="http://schemas.microsoft.com/office/drawing/2014/main" id="{3BE2EC30-BF13-5184-E006-7C1CDB790A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406" y="1815989"/>
              <a:ext cx="4617080" cy="3504530"/>
            </a:xfrm>
            <a:prstGeom prst="rect">
              <a:avLst/>
            </a:prstGeom>
          </p:spPr>
        </p:pic>
        <p:pic>
          <p:nvPicPr>
            <p:cNvPr id="9" name="Immagine 8">
              <a:extLst>
                <a:ext uri="{FF2B5EF4-FFF2-40B4-BE49-F238E27FC236}">
                  <a16:creationId xmlns:a16="http://schemas.microsoft.com/office/drawing/2014/main" id="{6E980D5F-6425-AC7B-7CE4-AF2760A396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786270"/>
              <a:ext cx="4610899" cy="3634328"/>
            </a:xfrm>
            <a:prstGeom prst="rect">
              <a:avLst/>
            </a:prstGeom>
          </p:spPr>
        </p:pic>
      </p:grpSp>
      <p:sp>
        <p:nvSpPr>
          <p:cNvPr id="12" name="CasellaDiTesto 11">
            <a:extLst>
              <a:ext uri="{FF2B5EF4-FFF2-40B4-BE49-F238E27FC236}">
                <a16:creationId xmlns:a16="http://schemas.microsoft.com/office/drawing/2014/main" id="{E4195CAE-B579-40B1-8E19-2605042A706E}"/>
              </a:ext>
            </a:extLst>
          </p:cNvPr>
          <p:cNvSpPr txBox="1"/>
          <p:nvPr/>
        </p:nvSpPr>
        <p:spPr>
          <a:xfrm>
            <a:off x="-1772" y="6642556"/>
            <a:ext cx="6097772" cy="215444"/>
          </a:xfrm>
          <a:prstGeom prst="rect">
            <a:avLst/>
          </a:prstGeom>
          <a:noFill/>
        </p:spPr>
        <p:txBody>
          <a:bodyPr wrap="square">
            <a:spAutoFit/>
          </a:bodyPr>
          <a:lstStyle/>
          <a:p>
            <a:r>
              <a:rPr lang="it-IT" sz="800" dirty="0">
                <a:latin typeface="Arial" panose="020B0604020202020204" pitchFamily="34" charset="0"/>
                <a:cs typeface="Arial" panose="020B0604020202020204" pitchFamily="34" charset="0"/>
              </a:rPr>
              <a:t>Pepino, M. Y. Et al. (2015). </a:t>
            </a:r>
            <a:r>
              <a:rPr lang="it-IT" sz="800" dirty="0" err="1">
                <a:latin typeface="Arial" panose="020B0604020202020204" pitchFamily="34" charset="0"/>
                <a:cs typeface="Arial" panose="020B0604020202020204" pitchFamily="34" charset="0"/>
              </a:rPr>
              <a:t>Effect</a:t>
            </a:r>
            <a:r>
              <a:rPr lang="it-IT" sz="800" dirty="0">
                <a:latin typeface="Arial" panose="020B0604020202020204" pitchFamily="34" charset="0"/>
                <a:cs typeface="Arial" panose="020B0604020202020204" pitchFamily="34" charset="0"/>
              </a:rPr>
              <a:t> of Roux-en-Y </a:t>
            </a:r>
            <a:r>
              <a:rPr lang="it-IT" sz="800" dirty="0" err="1">
                <a:latin typeface="Arial" panose="020B0604020202020204" pitchFamily="34" charset="0"/>
                <a:cs typeface="Arial" panose="020B0604020202020204" pitchFamily="34" charset="0"/>
              </a:rPr>
              <a:t>Gastric</a:t>
            </a:r>
            <a:r>
              <a:rPr lang="it-IT" sz="800" dirty="0">
                <a:latin typeface="Arial" panose="020B0604020202020204" pitchFamily="34" charset="0"/>
                <a:cs typeface="Arial" panose="020B0604020202020204" pitchFamily="34" charset="0"/>
              </a:rPr>
              <a:t> Bypass Surgery: </a:t>
            </a:r>
            <a:r>
              <a:rPr lang="it-IT" sz="800" dirty="0" err="1">
                <a:latin typeface="Arial" panose="020B0604020202020204" pitchFamily="34" charset="0"/>
                <a:cs typeface="Arial" panose="020B0604020202020204" pitchFamily="34" charset="0"/>
              </a:rPr>
              <a:t>Converting</a:t>
            </a:r>
            <a:r>
              <a:rPr lang="it-IT" sz="800" dirty="0">
                <a:latin typeface="Arial" panose="020B0604020202020204" pitchFamily="34" charset="0"/>
                <a:cs typeface="Arial" panose="020B0604020202020204" pitchFamily="34" charset="0"/>
              </a:rPr>
              <a:t> 2 </a:t>
            </a:r>
            <a:r>
              <a:rPr lang="it-IT" sz="800" dirty="0" err="1">
                <a:latin typeface="Arial" panose="020B0604020202020204" pitchFamily="34" charset="0"/>
                <a:cs typeface="Arial" panose="020B0604020202020204" pitchFamily="34" charset="0"/>
              </a:rPr>
              <a:t>Alcoholic</a:t>
            </a:r>
            <a:r>
              <a:rPr lang="it-IT" sz="800" dirty="0">
                <a:latin typeface="Arial" panose="020B0604020202020204" pitchFamily="34" charset="0"/>
                <a:cs typeface="Arial" panose="020B0604020202020204" pitchFamily="34" charset="0"/>
              </a:rPr>
              <a:t> Drinks to 4. JAMA Surgery</a:t>
            </a:r>
          </a:p>
        </p:txBody>
      </p:sp>
      <p:sp>
        <p:nvSpPr>
          <p:cNvPr id="14" name="CasellaDiTesto 13">
            <a:extLst>
              <a:ext uri="{FF2B5EF4-FFF2-40B4-BE49-F238E27FC236}">
                <a16:creationId xmlns:a16="http://schemas.microsoft.com/office/drawing/2014/main" id="{104C36CD-3DC7-9D7F-F783-EDDE1C739B2E}"/>
              </a:ext>
            </a:extLst>
          </p:cNvPr>
          <p:cNvSpPr txBox="1"/>
          <p:nvPr/>
        </p:nvSpPr>
        <p:spPr>
          <a:xfrm>
            <a:off x="3047114" y="411507"/>
            <a:ext cx="6097772" cy="1200329"/>
          </a:xfrm>
          <a:prstGeom prst="rect">
            <a:avLst/>
          </a:prstGeom>
          <a:noFill/>
        </p:spPr>
        <p:txBody>
          <a:bodyPr wrap="square">
            <a:spAutoFit/>
          </a:bodyPr>
          <a:lstStyle/>
          <a:p>
            <a:pPr algn="ctr"/>
            <a:r>
              <a:rPr lang="it-IT" sz="3600" dirty="0"/>
              <a:t>Effetto del RYGB sulla farmacocinetica dell’alcol: ebbrezza doppia a parità di dose</a:t>
            </a:r>
          </a:p>
        </p:txBody>
      </p:sp>
    </p:spTree>
    <p:extLst>
      <p:ext uri="{BB962C8B-B14F-4D97-AF65-F5344CB8AC3E}">
        <p14:creationId xmlns:p14="http://schemas.microsoft.com/office/powerpoint/2010/main" val="365213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71180D14-4025-7BF9-2627-6C53BE43E563}"/>
              </a:ext>
            </a:extLst>
          </p:cNvPr>
          <p:cNvSpPr txBox="1"/>
          <p:nvPr/>
        </p:nvSpPr>
        <p:spPr>
          <a:xfrm>
            <a:off x="634193" y="830121"/>
            <a:ext cx="10923613" cy="5940088"/>
          </a:xfrm>
          <a:prstGeom prst="rect">
            <a:avLst/>
          </a:prstGeom>
          <a:noFill/>
        </p:spPr>
        <p:txBody>
          <a:bodyPr wrap="square">
            <a:spAutoFit/>
          </a:bodyPr>
          <a:lstStyle/>
          <a:p>
            <a:pPr algn="ctr"/>
            <a:r>
              <a:rPr lang="it-IT" sz="2000" u="sng" dirty="0">
                <a:solidFill>
                  <a:srgbClr val="CC3399"/>
                </a:solidFill>
              </a:rPr>
              <a:t>Le persone con obesità hanno generalmente più massa muscolare rispetto a soggetti normopeso, ma con </a:t>
            </a:r>
            <a:r>
              <a:rPr lang="it-IT" sz="1400" u="sng" dirty="0">
                <a:solidFill>
                  <a:srgbClr val="CC3399"/>
                </a:solidFill>
                <a:latin typeface="Arial" panose="020B0604020202020204" pitchFamily="34" charset="0"/>
                <a:cs typeface="Arial" panose="020B0604020202020204" pitchFamily="34" charset="0"/>
              </a:rPr>
              <a:t>funzionalità ridotta</a:t>
            </a:r>
            <a:r>
              <a:rPr lang="it-IT" sz="2000" u="sng" dirty="0">
                <a:solidFill>
                  <a:srgbClr val="CC3399"/>
                </a:solidFill>
              </a:rPr>
              <a:t>.</a:t>
            </a:r>
          </a:p>
          <a:p>
            <a:pPr algn="ctr"/>
            <a:r>
              <a:rPr lang="it-IT" sz="2000" dirty="0">
                <a:solidFill>
                  <a:srgbClr val="CC3399"/>
                </a:solidFill>
              </a:rPr>
              <a:t>L’obesità è associata a maggior massa muscolare assoluta, ma anche a minor forza relativa, mobilità ridotta, e minor qualità muscolare (</a:t>
            </a:r>
            <a:r>
              <a:rPr lang="it-IT" sz="1400" dirty="0" err="1">
                <a:solidFill>
                  <a:srgbClr val="CC3399"/>
                </a:solidFill>
                <a:latin typeface="Arial" panose="020B0604020202020204" pitchFamily="34" charset="0"/>
                <a:cs typeface="Arial" panose="020B0604020202020204" pitchFamily="34" charset="0"/>
              </a:rPr>
              <a:t>miosteatosi</a:t>
            </a:r>
            <a:r>
              <a:rPr lang="it-IT" sz="1400" dirty="0">
                <a:solidFill>
                  <a:srgbClr val="CC3399"/>
                </a:solidFill>
                <a:latin typeface="Arial" panose="020B0604020202020204" pitchFamily="34" charset="0"/>
                <a:cs typeface="Arial" panose="020B0604020202020204" pitchFamily="34" charset="0"/>
              </a:rPr>
              <a:t>, fibre lente</a:t>
            </a:r>
            <a:r>
              <a:rPr lang="it-IT" sz="2000" dirty="0">
                <a:solidFill>
                  <a:srgbClr val="CC3399"/>
                </a:solidFill>
              </a:rPr>
              <a:t>). </a:t>
            </a:r>
          </a:p>
          <a:p>
            <a:pPr algn="ctr"/>
            <a:endParaRPr lang="it-IT" sz="2000" dirty="0"/>
          </a:p>
          <a:p>
            <a:pPr algn="ctr"/>
            <a:r>
              <a:rPr lang="it-IT" sz="2000" dirty="0"/>
              <a:t>Qualsiasi perdita di peso comporta perdita di massa muscolare, oltre che di grasso.</a:t>
            </a:r>
          </a:p>
          <a:p>
            <a:pPr algn="ctr"/>
            <a:r>
              <a:rPr lang="it-IT" sz="2000" dirty="0"/>
              <a:t>La perdita muscolare contribuisce in modo significativo alla riduzione del metabolismo basale (</a:t>
            </a:r>
            <a:r>
              <a:rPr lang="it-IT" sz="1200" dirty="0">
                <a:latin typeface="Arial" panose="020B0604020202020204" pitchFamily="34" charset="0"/>
                <a:cs typeface="Arial" panose="020B0604020202020204" pitchFamily="34" charset="0"/>
              </a:rPr>
              <a:t>−13 kcal/die per kg muscolo vs −4 kcal/die per kg di grasso</a:t>
            </a:r>
            <a:r>
              <a:rPr lang="it-IT" sz="2000" dirty="0"/>
              <a:t>).</a:t>
            </a:r>
          </a:p>
          <a:p>
            <a:pPr algn="ctr"/>
            <a:endParaRPr lang="it-IT" sz="2000" dirty="0"/>
          </a:p>
          <a:p>
            <a:pPr algn="ctr"/>
            <a:r>
              <a:rPr lang="it-IT" sz="2000" dirty="0"/>
              <a:t>Dopo una perdita iniziale, il peso tende a stabilizzarsi o a risalire per adattamenti omeostatici (</a:t>
            </a:r>
            <a:r>
              <a:rPr lang="it-IT" sz="2000" dirty="0">
                <a:solidFill>
                  <a:schemeClr val="accent1"/>
                </a:solidFill>
                <a:latin typeface="Arial" panose="020B0604020202020204" pitchFamily="34" charset="0"/>
                <a:cs typeface="Arial" panose="020B0604020202020204" pitchFamily="34" charset="0"/>
              </a:rPr>
              <a:t>adattamento metabolico</a:t>
            </a:r>
            <a:r>
              <a:rPr lang="it-IT" sz="2000" dirty="0"/>
              <a:t>).</a:t>
            </a:r>
          </a:p>
          <a:p>
            <a:pPr algn="ctr"/>
            <a:r>
              <a:rPr lang="it-IT" sz="2000" dirty="0"/>
              <a:t>Circa il 60% della riduzione del metabolismo basale è dovuto alla perdita di tessuti, </a:t>
            </a:r>
          </a:p>
          <a:p>
            <a:pPr algn="ctr"/>
            <a:r>
              <a:rPr lang="it-IT" sz="2000" dirty="0"/>
              <a:t>il restante 40% a maggiore efficienza energetica (</a:t>
            </a:r>
            <a:r>
              <a:rPr lang="it-IT" sz="2000" dirty="0">
                <a:solidFill>
                  <a:schemeClr val="accent1"/>
                </a:solidFill>
                <a:latin typeface="Arial" panose="020B0604020202020204" pitchFamily="34" charset="0"/>
                <a:cs typeface="Arial" panose="020B0604020202020204" pitchFamily="34" charset="0"/>
              </a:rPr>
              <a:t>termogenesi adattativa</a:t>
            </a:r>
            <a:r>
              <a:rPr lang="it-IT" sz="2000" dirty="0"/>
              <a:t>).</a:t>
            </a:r>
          </a:p>
          <a:p>
            <a:pPr algn="ctr"/>
            <a:r>
              <a:rPr lang="it-IT" sz="2000" dirty="0"/>
              <a:t>Organi come fegato, cuore e reni hanno un metabolismo più elevato rispetto al muscolo scheletrico e perdono massa con il dimagrimento.</a:t>
            </a:r>
          </a:p>
          <a:p>
            <a:pPr algn="ctr"/>
            <a:endParaRPr lang="it-IT" sz="2000" dirty="0"/>
          </a:p>
          <a:p>
            <a:pPr algn="ctr"/>
            <a:r>
              <a:rPr lang="it-IT" sz="2000" dirty="0"/>
              <a:t>La perdita di peso migliora la sensibilità insulinica di muscolo, fegato e tessuto adiposo, anche in presenza di una modesta perdita di massa magra.</a:t>
            </a:r>
          </a:p>
          <a:p>
            <a:pPr algn="ctr"/>
            <a:endParaRPr lang="it-IT" sz="2000" dirty="0"/>
          </a:p>
          <a:p>
            <a:pPr algn="ctr"/>
            <a:r>
              <a:rPr lang="it-IT" sz="2000" dirty="0"/>
              <a:t>L’insulina sopprime la proteolisi muscolare → protegge la massa magra. La resistenza insulinica favorisce la perdita muscolare e la </a:t>
            </a:r>
            <a:r>
              <a:rPr lang="it-IT" sz="2000" dirty="0" err="1"/>
              <a:t>sarcopenia</a:t>
            </a:r>
            <a:r>
              <a:rPr lang="it-IT" sz="2000" dirty="0"/>
              <a:t>.</a:t>
            </a:r>
          </a:p>
          <a:p>
            <a:pPr algn="ctr"/>
            <a:r>
              <a:rPr lang="it-IT" sz="2000" dirty="0"/>
              <a:t>Il miglioramento dell’</a:t>
            </a:r>
            <a:r>
              <a:rPr lang="it-IT" sz="2000" dirty="0" err="1"/>
              <a:t>insulino</a:t>
            </a:r>
            <a:r>
              <a:rPr lang="it-IT" sz="2000" dirty="0"/>
              <a:t>-sensibilità con il calo ponderale può favorire adattamenti positivi nella massa e funzione muscolare.</a:t>
            </a:r>
          </a:p>
          <a:p>
            <a:pPr algn="ctr"/>
            <a:r>
              <a:rPr lang="it-IT" sz="2000" dirty="0">
                <a:solidFill>
                  <a:srgbClr val="C00000"/>
                </a:solidFill>
              </a:rPr>
              <a:t>Farmaci GLP-1 RA e agonisti GLP-1/GIP </a:t>
            </a:r>
            <a:r>
              <a:rPr lang="it-IT" sz="2000" u="sng" dirty="0">
                <a:solidFill>
                  <a:srgbClr val="C00000"/>
                </a:solidFill>
                <a:latin typeface="Arial" panose="020B0604020202020204" pitchFamily="34" charset="0"/>
                <a:cs typeface="Arial" panose="020B0604020202020204" pitchFamily="34" charset="0"/>
              </a:rPr>
              <a:t>migliorano l’</a:t>
            </a:r>
            <a:r>
              <a:rPr lang="it-IT" sz="2000" u="sng" dirty="0" err="1">
                <a:solidFill>
                  <a:srgbClr val="C00000"/>
                </a:solidFill>
                <a:latin typeface="Arial" panose="020B0604020202020204" pitchFamily="34" charset="0"/>
                <a:cs typeface="Arial" panose="020B0604020202020204" pitchFamily="34" charset="0"/>
              </a:rPr>
              <a:t>insulino</a:t>
            </a:r>
            <a:r>
              <a:rPr lang="it-IT" sz="2000" u="sng" dirty="0">
                <a:solidFill>
                  <a:srgbClr val="C00000"/>
                </a:solidFill>
                <a:latin typeface="Arial" panose="020B0604020202020204" pitchFamily="34" charset="0"/>
                <a:cs typeface="Arial" panose="020B0604020202020204" pitchFamily="34" charset="0"/>
              </a:rPr>
              <a:t>-sensibilità indirettamente tramite la perdita di peso e direttamente tramite azione </a:t>
            </a:r>
            <a:r>
              <a:rPr lang="it-IT" sz="2000" u="sng" dirty="0" err="1">
                <a:solidFill>
                  <a:srgbClr val="C00000"/>
                </a:solidFill>
                <a:latin typeface="Arial" panose="020B0604020202020204" pitchFamily="34" charset="0"/>
                <a:cs typeface="Arial" panose="020B0604020202020204" pitchFamily="34" charset="0"/>
              </a:rPr>
              <a:t>insulinotropa</a:t>
            </a:r>
            <a:r>
              <a:rPr lang="it-IT" sz="2000" dirty="0">
                <a:solidFill>
                  <a:srgbClr val="C00000"/>
                </a:solidFill>
              </a:rPr>
              <a:t>. </a:t>
            </a:r>
          </a:p>
          <a:p>
            <a:pPr algn="ctr"/>
            <a:endParaRPr lang="it-IT" sz="2000" dirty="0"/>
          </a:p>
          <a:p>
            <a:pPr algn="ctr"/>
            <a:r>
              <a:rPr lang="it-IT" sz="2000" dirty="0"/>
              <a:t>La proporzione della perdita di massa magra è simile tra dieta, farmaci e chirurgia (ma la quantità totale di peso perso è maggiore con chirurgia e farmaci).</a:t>
            </a:r>
          </a:p>
        </p:txBody>
      </p:sp>
    </p:spTree>
    <p:extLst>
      <p:ext uri="{BB962C8B-B14F-4D97-AF65-F5344CB8AC3E}">
        <p14:creationId xmlns:p14="http://schemas.microsoft.com/office/powerpoint/2010/main" val="3003839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F882B30-29C3-9E95-1BB8-EA68D6C52079}"/>
              </a:ext>
            </a:extLst>
          </p:cNvPr>
          <p:cNvSpPr/>
          <p:nvPr/>
        </p:nvSpPr>
        <p:spPr>
          <a:xfrm>
            <a:off x="1432576" y="2132928"/>
            <a:ext cx="10007873" cy="3561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074" name="Picture 2">
            <a:extLst>
              <a:ext uri="{FF2B5EF4-FFF2-40B4-BE49-F238E27FC236}">
                <a16:creationId xmlns:a16="http://schemas.microsoft.com/office/drawing/2014/main" id="{E51ECF39-DA16-AD1F-F0F3-9EE2444697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6496" y="948710"/>
            <a:ext cx="5323434" cy="34738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7A96B99-4A50-98D5-1095-8111A9EA6435}"/>
              </a:ext>
            </a:extLst>
          </p:cNvPr>
          <p:cNvSpPr txBox="1"/>
          <p:nvPr/>
        </p:nvSpPr>
        <p:spPr>
          <a:xfrm>
            <a:off x="6278880" y="5909290"/>
            <a:ext cx="5913120" cy="338554"/>
          </a:xfrm>
          <a:prstGeom prst="rect">
            <a:avLst/>
          </a:prstGeom>
          <a:noFill/>
        </p:spPr>
        <p:txBody>
          <a:bodyPr wrap="square">
            <a:spAutoFit/>
          </a:bodyPr>
          <a:lstStyle/>
          <a:p>
            <a:pPr rtl="0">
              <a:spcBef>
                <a:spcPts val="0"/>
              </a:spcBef>
              <a:spcAft>
                <a:spcPts val="0"/>
              </a:spcAft>
            </a:pPr>
            <a:r>
              <a:rPr lang="it-IT" sz="800" b="0" i="0" u="none" strike="noStrike" dirty="0">
                <a:solidFill>
                  <a:srgbClr val="000000"/>
                </a:solidFill>
                <a:effectLst/>
                <a:latin typeface="Arial" panose="020B0604020202020204" pitchFamily="34" charset="0"/>
                <a:cs typeface="Arial" panose="020B0604020202020204" pitchFamily="34" charset="0"/>
              </a:rPr>
              <a:t>Fothergill E, et al. </a:t>
            </a:r>
            <a:r>
              <a:rPr lang="it-IT" sz="800" b="0" i="0" u="none" strike="noStrike" dirty="0" err="1">
                <a:solidFill>
                  <a:srgbClr val="000000"/>
                </a:solidFill>
                <a:effectLst/>
                <a:latin typeface="Arial" panose="020B0604020202020204" pitchFamily="34" charset="0"/>
                <a:cs typeface="Arial" panose="020B0604020202020204" pitchFamily="34" charset="0"/>
              </a:rPr>
              <a:t>Persistent</a:t>
            </a:r>
            <a:r>
              <a:rPr lang="it-IT" sz="800" b="0" i="0" u="none" strike="noStrike" dirty="0">
                <a:solidFill>
                  <a:srgbClr val="000000"/>
                </a:solidFill>
                <a:effectLst/>
                <a:latin typeface="Arial" panose="020B0604020202020204" pitchFamily="34" charset="0"/>
                <a:cs typeface="Arial" panose="020B0604020202020204" pitchFamily="34" charset="0"/>
              </a:rPr>
              <a:t> </a:t>
            </a:r>
            <a:r>
              <a:rPr lang="it-IT" sz="800" b="0" i="0" u="none" strike="noStrike" dirty="0" err="1">
                <a:solidFill>
                  <a:srgbClr val="000000"/>
                </a:solidFill>
                <a:effectLst/>
                <a:latin typeface="Arial" panose="020B0604020202020204" pitchFamily="34" charset="0"/>
                <a:cs typeface="Arial" panose="020B0604020202020204" pitchFamily="34" charset="0"/>
              </a:rPr>
              <a:t>metabolic</a:t>
            </a:r>
            <a:r>
              <a:rPr lang="it-IT" sz="800" b="0" i="0" u="none" strike="noStrike" dirty="0">
                <a:solidFill>
                  <a:srgbClr val="000000"/>
                </a:solidFill>
                <a:effectLst/>
                <a:latin typeface="Arial" panose="020B0604020202020204" pitchFamily="34" charset="0"/>
                <a:cs typeface="Arial" panose="020B0604020202020204" pitchFamily="34" charset="0"/>
              </a:rPr>
              <a:t> </a:t>
            </a:r>
            <a:r>
              <a:rPr lang="it-IT" sz="800" b="0" i="0" u="none" strike="noStrike" dirty="0" err="1">
                <a:solidFill>
                  <a:srgbClr val="000000"/>
                </a:solidFill>
                <a:effectLst/>
                <a:latin typeface="Arial" panose="020B0604020202020204" pitchFamily="34" charset="0"/>
                <a:cs typeface="Arial" panose="020B0604020202020204" pitchFamily="34" charset="0"/>
              </a:rPr>
              <a:t>adaptation</a:t>
            </a:r>
            <a:r>
              <a:rPr lang="it-IT" sz="800" b="0" i="0" u="none" strike="noStrike" dirty="0">
                <a:solidFill>
                  <a:srgbClr val="000000"/>
                </a:solidFill>
                <a:effectLst/>
                <a:latin typeface="Arial" panose="020B0604020202020204" pitchFamily="34" charset="0"/>
                <a:cs typeface="Arial" panose="020B0604020202020204" pitchFamily="34" charset="0"/>
              </a:rPr>
              <a:t> 6 </a:t>
            </a:r>
            <a:r>
              <a:rPr lang="it-IT" sz="800" b="0" i="0" u="none" strike="noStrike" dirty="0" err="1">
                <a:solidFill>
                  <a:srgbClr val="000000"/>
                </a:solidFill>
                <a:effectLst/>
                <a:latin typeface="Arial" panose="020B0604020202020204" pitchFamily="34" charset="0"/>
                <a:cs typeface="Arial" panose="020B0604020202020204" pitchFamily="34" charset="0"/>
              </a:rPr>
              <a:t>years</a:t>
            </a:r>
            <a:r>
              <a:rPr lang="it-IT" sz="800" b="0" i="0" u="none" strike="noStrike" dirty="0">
                <a:solidFill>
                  <a:srgbClr val="000000"/>
                </a:solidFill>
                <a:effectLst/>
                <a:latin typeface="Arial" panose="020B0604020202020204" pitchFamily="34" charset="0"/>
                <a:cs typeface="Arial" panose="020B0604020202020204" pitchFamily="34" charset="0"/>
              </a:rPr>
              <a:t> after “The </a:t>
            </a:r>
            <a:r>
              <a:rPr lang="it-IT" sz="800" b="0" i="0" u="none" strike="noStrike" dirty="0" err="1">
                <a:solidFill>
                  <a:srgbClr val="000000"/>
                </a:solidFill>
                <a:effectLst/>
                <a:latin typeface="Arial" panose="020B0604020202020204" pitchFamily="34" charset="0"/>
                <a:cs typeface="Arial" panose="020B0604020202020204" pitchFamily="34" charset="0"/>
              </a:rPr>
              <a:t>Biggest</a:t>
            </a:r>
            <a:r>
              <a:rPr lang="it-IT" sz="800" b="0" i="0" u="none" strike="noStrike" dirty="0">
                <a:solidFill>
                  <a:srgbClr val="000000"/>
                </a:solidFill>
                <a:effectLst/>
                <a:latin typeface="Arial" panose="020B0604020202020204" pitchFamily="34" charset="0"/>
                <a:cs typeface="Arial" panose="020B0604020202020204" pitchFamily="34" charset="0"/>
              </a:rPr>
              <a:t> Loser” </a:t>
            </a:r>
            <a:r>
              <a:rPr lang="it-IT" sz="800" b="0" i="0" u="none" strike="noStrike" dirty="0" err="1">
                <a:solidFill>
                  <a:srgbClr val="000000"/>
                </a:solidFill>
                <a:effectLst/>
                <a:latin typeface="Arial" panose="020B0604020202020204" pitchFamily="34" charset="0"/>
                <a:cs typeface="Arial" panose="020B0604020202020204" pitchFamily="34" charset="0"/>
              </a:rPr>
              <a:t>competition</a:t>
            </a:r>
            <a:r>
              <a:rPr lang="it-IT" sz="800" b="0" i="0" u="none" strike="noStrike" dirty="0">
                <a:solidFill>
                  <a:srgbClr val="000000"/>
                </a:solidFill>
                <a:effectLst/>
                <a:latin typeface="Arial" panose="020B0604020202020204" pitchFamily="34" charset="0"/>
                <a:cs typeface="Arial" panose="020B0604020202020204" pitchFamily="34" charset="0"/>
              </a:rPr>
              <a:t>: </a:t>
            </a:r>
            <a:r>
              <a:rPr lang="it-IT" sz="800" b="0" i="0" u="none" strike="noStrike" dirty="0" err="1">
                <a:solidFill>
                  <a:srgbClr val="000000"/>
                </a:solidFill>
                <a:effectLst/>
                <a:latin typeface="Arial" panose="020B0604020202020204" pitchFamily="34" charset="0"/>
                <a:cs typeface="Arial" panose="020B0604020202020204" pitchFamily="34" charset="0"/>
              </a:rPr>
              <a:t>Persistent</a:t>
            </a:r>
            <a:r>
              <a:rPr lang="it-IT" sz="800" b="0" i="0" u="none" strike="noStrike" dirty="0">
                <a:solidFill>
                  <a:srgbClr val="000000"/>
                </a:solidFill>
                <a:effectLst/>
                <a:latin typeface="Arial" panose="020B0604020202020204" pitchFamily="34" charset="0"/>
                <a:cs typeface="Arial" panose="020B0604020202020204" pitchFamily="34" charset="0"/>
              </a:rPr>
              <a:t> </a:t>
            </a:r>
            <a:r>
              <a:rPr lang="it-IT" sz="800" b="0" i="0" u="none" strike="noStrike" dirty="0" err="1">
                <a:solidFill>
                  <a:srgbClr val="000000"/>
                </a:solidFill>
                <a:effectLst/>
                <a:latin typeface="Arial" panose="020B0604020202020204" pitchFamily="34" charset="0"/>
                <a:cs typeface="Arial" panose="020B0604020202020204" pitchFamily="34" charset="0"/>
              </a:rPr>
              <a:t>Metabolic</a:t>
            </a:r>
            <a:r>
              <a:rPr lang="it-IT" sz="800" b="0" i="0" u="none" strike="noStrike" dirty="0">
                <a:solidFill>
                  <a:srgbClr val="000000"/>
                </a:solidFill>
                <a:effectLst/>
                <a:latin typeface="Arial" panose="020B0604020202020204" pitchFamily="34" charset="0"/>
                <a:cs typeface="Arial" panose="020B0604020202020204" pitchFamily="34" charset="0"/>
              </a:rPr>
              <a:t> Adaptation. </a:t>
            </a:r>
            <a:r>
              <a:rPr lang="it-IT" sz="800" b="0" i="0" u="none" strike="noStrike" dirty="0" err="1">
                <a:solidFill>
                  <a:srgbClr val="000000"/>
                </a:solidFill>
                <a:effectLst/>
                <a:latin typeface="Arial" panose="020B0604020202020204" pitchFamily="34" charset="0"/>
                <a:cs typeface="Arial" panose="020B0604020202020204" pitchFamily="34" charset="0"/>
              </a:rPr>
              <a:t>Obesity</a:t>
            </a:r>
            <a:r>
              <a:rPr lang="it-IT" sz="800" b="0" i="0" u="none" strike="noStrike" dirty="0">
                <a:solidFill>
                  <a:srgbClr val="000000"/>
                </a:solidFill>
                <a:effectLst/>
                <a:latin typeface="Arial" panose="020B0604020202020204" pitchFamily="34" charset="0"/>
                <a:cs typeface="Arial" panose="020B0604020202020204" pitchFamily="34" charset="0"/>
              </a:rPr>
              <a:t>. 2016</a:t>
            </a:r>
            <a:endParaRPr lang="it-IT" sz="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A1448B2-D832-1CE6-4029-BF775D4CF7A5}"/>
              </a:ext>
            </a:extLst>
          </p:cNvPr>
          <p:cNvSpPr txBox="1"/>
          <p:nvPr/>
        </p:nvSpPr>
        <p:spPr>
          <a:xfrm>
            <a:off x="125794" y="920444"/>
            <a:ext cx="5970205" cy="2308324"/>
          </a:xfrm>
          <a:prstGeom prst="rect">
            <a:avLst/>
          </a:prstGeom>
          <a:noFill/>
        </p:spPr>
        <p:txBody>
          <a:bodyPr wrap="square">
            <a:spAutoFit/>
          </a:bodyPr>
          <a:lstStyle/>
          <a:p>
            <a:pPr rtl="0">
              <a:spcBef>
                <a:spcPts val="0"/>
              </a:spcBef>
              <a:spcAft>
                <a:spcPts val="0"/>
              </a:spcAft>
            </a:pPr>
            <a:r>
              <a:rPr lang="it-IT" sz="1200" b="1" i="0" u="none" strike="noStrike" dirty="0">
                <a:solidFill>
                  <a:srgbClr val="000000"/>
                </a:solidFill>
                <a:effectLst/>
                <a:latin typeface="Courier New" panose="02070309020205020404" pitchFamily="49" charset="0"/>
                <a:cs typeface="Courier New" panose="02070309020205020404" pitchFamily="49" charset="0"/>
              </a:rPr>
              <a:t>REE = </a:t>
            </a:r>
            <a:r>
              <a:rPr lang="it-IT" sz="1200" b="1" i="0" u="none" strike="noStrike" dirty="0" err="1">
                <a:solidFill>
                  <a:srgbClr val="000000"/>
                </a:solidFill>
                <a:effectLst/>
                <a:latin typeface="Courier New" panose="02070309020205020404" pitchFamily="49" charset="0"/>
                <a:cs typeface="Courier New" panose="02070309020205020404" pitchFamily="49" charset="0"/>
              </a:rPr>
              <a:t>Resting</a:t>
            </a:r>
            <a:r>
              <a:rPr lang="it-IT" sz="1200" b="1" i="0" u="none" strike="noStrike" dirty="0">
                <a:solidFill>
                  <a:srgbClr val="000000"/>
                </a:solidFill>
                <a:effectLst/>
                <a:latin typeface="Courier New" panose="02070309020205020404" pitchFamily="49" charset="0"/>
                <a:cs typeface="Courier New" panose="02070309020205020404" pitchFamily="49" charset="0"/>
              </a:rPr>
              <a:t> Energy </a:t>
            </a:r>
            <a:r>
              <a:rPr lang="it-IT" sz="1200" b="1" i="0" u="none" strike="noStrike" dirty="0" err="1">
                <a:solidFill>
                  <a:srgbClr val="000000"/>
                </a:solidFill>
                <a:effectLst/>
                <a:latin typeface="Courier New" panose="02070309020205020404" pitchFamily="49" charset="0"/>
                <a:cs typeface="Courier New" panose="02070309020205020404" pitchFamily="49" charset="0"/>
              </a:rPr>
              <a:t>Expenditure</a:t>
            </a:r>
            <a:r>
              <a:rPr lang="it-IT" sz="1200" b="1" i="0" u="none" strike="noStrike" dirty="0">
                <a:solidFill>
                  <a:srgbClr val="000000"/>
                </a:solidFill>
                <a:effectLst/>
                <a:latin typeface="Courier New" panose="02070309020205020404" pitchFamily="49" charset="0"/>
                <a:cs typeface="Courier New" panose="02070309020205020404" pitchFamily="49" charset="0"/>
              </a:rPr>
              <a:t> (kcal/day)</a:t>
            </a:r>
            <a:endParaRPr lang="it-IT" sz="1200" b="0" dirty="0">
              <a:effectLst/>
              <a:latin typeface="Courier New" panose="02070309020205020404" pitchFamily="49" charset="0"/>
              <a:cs typeface="Courier New" panose="02070309020205020404" pitchFamily="49" charset="0"/>
            </a:endParaRPr>
          </a:p>
          <a:p>
            <a:pPr rtl="0">
              <a:spcBef>
                <a:spcPts val="0"/>
              </a:spcBef>
              <a:spcAft>
                <a:spcPts val="0"/>
              </a:spcAft>
            </a:pPr>
            <a:r>
              <a:rPr lang="it-IT" sz="1200" b="1" i="0" u="none" strike="noStrike" dirty="0">
                <a:solidFill>
                  <a:srgbClr val="000000"/>
                </a:solidFill>
                <a:effectLst/>
                <a:latin typeface="Courier New" panose="02070309020205020404" pitchFamily="49" charset="0"/>
                <a:cs typeface="Courier New" panose="02070309020205020404" pitchFamily="49" charset="0"/>
              </a:rPr>
              <a:t>RMR = </a:t>
            </a:r>
            <a:r>
              <a:rPr lang="it-IT" sz="1200" b="1" i="0" u="none" strike="noStrike" dirty="0" err="1">
                <a:solidFill>
                  <a:srgbClr val="000000"/>
                </a:solidFill>
                <a:effectLst/>
                <a:latin typeface="Courier New" panose="02070309020205020404" pitchFamily="49" charset="0"/>
                <a:cs typeface="Courier New" panose="02070309020205020404" pitchFamily="49" charset="0"/>
              </a:rPr>
              <a:t>Resting</a:t>
            </a:r>
            <a:r>
              <a:rPr lang="it-IT" sz="1200" b="1" i="0" u="none" strike="noStrike" dirty="0">
                <a:solidFill>
                  <a:srgbClr val="000000"/>
                </a:solidFill>
                <a:effectLst/>
                <a:latin typeface="Courier New" panose="02070309020205020404" pitchFamily="49" charset="0"/>
                <a:cs typeface="Courier New" panose="02070309020205020404" pitchFamily="49" charset="0"/>
              </a:rPr>
              <a:t> </a:t>
            </a:r>
            <a:r>
              <a:rPr lang="it-IT" sz="1200" b="1" i="0" u="none" strike="noStrike" dirty="0" err="1">
                <a:solidFill>
                  <a:srgbClr val="000000"/>
                </a:solidFill>
                <a:effectLst/>
                <a:latin typeface="Courier New" panose="02070309020205020404" pitchFamily="49" charset="0"/>
                <a:cs typeface="Courier New" panose="02070309020205020404" pitchFamily="49" charset="0"/>
              </a:rPr>
              <a:t>Metabolic</a:t>
            </a:r>
            <a:r>
              <a:rPr lang="it-IT" sz="1200" b="1" i="0" u="none" strike="noStrike" dirty="0">
                <a:solidFill>
                  <a:srgbClr val="000000"/>
                </a:solidFill>
                <a:effectLst/>
                <a:latin typeface="Courier New" panose="02070309020205020404" pitchFamily="49" charset="0"/>
                <a:cs typeface="Courier New" panose="02070309020205020404" pitchFamily="49" charset="0"/>
              </a:rPr>
              <a:t> Rate (kcal/day)</a:t>
            </a:r>
            <a:endParaRPr lang="it-IT" sz="1200" b="0" dirty="0">
              <a:effectLst/>
              <a:latin typeface="Courier New" panose="02070309020205020404" pitchFamily="49" charset="0"/>
              <a:cs typeface="Courier New" panose="02070309020205020404" pitchFamily="49" charset="0"/>
            </a:endParaRPr>
          </a:p>
          <a:p>
            <a:pPr rtl="0">
              <a:spcBef>
                <a:spcPts val="0"/>
              </a:spcBef>
              <a:spcAft>
                <a:spcPts val="0"/>
              </a:spcAft>
            </a:pPr>
            <a:br>
              <a:rPr lang="it-IT" sz="1200" b="0" dirty="0">
                <a:effectLst/>
                <a:latin typeface="Courier New" panose="02070309020205020404" pitchFamily="49" charset="0"/>
                <a:cs typeface="Courier New" panose="02070309020205020404" pitchFamily="49" charset="0"/>
              </a:rPr>
            </a:br>
            <a:r>
              <a:rPr lang="it-IT" sz="1200" b="0" i="0" u="none" strike="noStrike" dirty="0">
                <a:solidFill>
                  <a:srgbClr val="000000"/>
                </a:solidFill>
                <a:effectLst/>
                <a:latin typeface="Courier New" panose="02070309020205020404" pitchFamily="49" charset="0"/>
                <a:cs typeface="Courier New" panose="02070309020205020404" pitchFamily="49" charset="0"/>
              </a:rPr>
              <a:t>Rappresenta il 60-70% della spesa energetica, determinata principalmente dalla composizione corporea</a:t>
            </a:r>
            <a:endParaRPr lang="it-IT" sz="1200" b="0" dirty="0">
              <a:effectLst/>
              <a:latin typeface="Courier New" panose="02070309020205020404" pitchFamily="49" charset="0"/>
              <a:cs typeface="Courier New" panose="02070309020205020404" pitchFamily="49" charset="0"/>
            </a:endParaRPr>
          </a:p>
          <a:p>
            <a:pPr rtl="0">
              <a:spcBef>
                <a:spcPts val="0"/>
              </a:spcBef>
              <a:spcAft>
                <a:spcPts val="0"/>
              </a:spcAft>
            </a:pPr>
            <a:br>
              <a:rPr lang="it-IT" sz="1200" b="0" dirty="0">
                <a:effectLst/>
                <a:latin typeface="Courier New" panose="02070309020205020404" pitchFamily="49" charset="0"/>
                <a:cs typeface="Courier New" panose="02070309020205020404" pitchFamily="49" charset="0"/>
              </a:rPr>
            </a:br>
            <a:r>
              <a:rPr lang="it-IT" sz="1200" b="0" i="0" u="none" strike="noStrike" dirty="0">
                <a:solidFill>
                  <a:srgbClr val="000000"/>
                </a:solidFill>
                <a:effectLst/>
                <a:latin typeface="Courier New" panose="02070309020205020404" pitchFamily="49" charset="0"/>
                <a:cs typeface="Courier New" panose="02070309020205020404" pitchFamily="49" charset="0"/>
              </a:rPr>
              <a:t>Direttamente proporzionale alla FFM (</a:t>
            </a:r>
            <a:r>
              <a:rPr lang="it-IT" sz="1200" b="0" i="0" u="none" strike="noStrike" dirty="0" err="1">
                <a:solidFill>
                  <a:srgbClr val="000000"/>
                </a:solidFill>
                <a:effectLst/>
                <a:latin typeface="Courier New" panose="02070309020205020404" pitchFamily="49" charset="0"/>
                <a:cs typeface="Courier New" panose="02070309020205020404" pitchFamily="49" charset="0"/>
              </a:rPr>
              <a:t>fat</a:t>
            </a:r>
            <a:r>
              <a:rPr lang="it-IT" sz="1200" b="0" i="0" u="none" strike="noStrike" dirty="0">
                <a:solidFill>
                  <a:srgbClr val="000000"/>
                </a:solidFill>
                <a:effectLst/>
                <a:latin typeface="Courier New" panose="02070309020205020404" pitchFamily="49" charset="0"/>
                <a:cs typeface="Courier New" panose="02070309020205020404" pitchFamily="49" charset="0"/>
              </a:rPr>
              <a:t> free mass).</a:t>
            </a:r>
            <a:endParaRPr lang="it-IT" sz="1200" b="0" dirty="0">
              <a:effectLst/>
              <a:latin typeface="Courier New" panose="02070309020205020404" pitchFamily="49" charset="0"/>
              <a:cs typeface="Courier New" panose="02070309020205020404" pitchFamily="49" charset="0"/>
            </a:endParaRPr>
          </a:p>
          <a:p>
            <a:pPr rtl="0">
              <a:spcBef>
                <a:spcPts val="0"/>
              </a:spcBef>
              <a:spcAft>
                <a:spcPts val="0"/>
              </a:spcAft>
            </a:pPr>
            <a:br>
              <a:rPr lang="it-IT" sz="1200" b="0" dirty="0">
                <a:effectLst/>
                <a:latin typeface="Courier New" panose="02070309020205020404" pitchFamily="49" charset="0"/>
                <a:cs typeface="Courier New" panose="02070309020205020404" pitchFamily="49" charset="0"/>
              </a:rPr>
            </a:br>
            <a:r>
              <a:rPr lang="it-IT" sz="1200" b="0" i="0" u="none" strike="noStrike" dirty="0">
                <a:solidFill>
                  <a:srgbClr val="000000"/>
                </a:solidFill>
                <a:effectLst/>
                <a:latin typeface="Courier New" panose="02070309020205020404" pitchFamily="49" charset="0"/>
                <a:cs typeface="Courier New" panose="02070309020205020404" pitchFamily="49" charset="0"/>
              </a:rPr>
              <a:t>L’</a:t>
            </a:r>
            <a:r>
              <a:rPr lang="it-IT" sz="1200" b="1" i="0" u="none" strike="noStrike" dirty="0">
                <a:solidFill>
                  <a:srgbClr val="000000"/>
                </a:solidFill>
                <a:effectLst/>
                <a:latin typeface="Courier New" panose="02070309020205020404" pitchFamily="49" charset="0"/>
                <a:cs typeface="Courier New" panose="02070309020205020404" pitchFamily="49" charset="0"/>
              </a:rPr>
              <a:t>adattamento metabolico </a:t>
            </a:r>
            <a:r>
              <a:rPr lang="it-IT" sz="1200" b="0" i="0" u="none" strike="noStrike" dirty="0">
                <a:solidFill>
                  <a:srgbClr val="000000"/>
                </a:solidFill>
                <a:effectLst/>
                <a:latin typeface="Courier New" panose="02070309020205020404" pitchFamily="49" charset="0"/>
                <a:cs typeface="Courier New" panose="02070309020205020404" pitchFamily="49" charset="0"/>
              </a:rPr>
              <a:t>è una riduzione sproporzionata del RMR rispetto alla perdita di peso e di FFM.</a:t>
            </a:r>
            <a:endParaRPr lang="it-IT" sz="1200" b="0" dirty="0">
              <a:effectLst/>
              <a:latin typeface="Courier New" panose="02070309020205020404" pitchFamily="49" charset="0"/>
              <a:cs typeface="Courier New" panose="02070309020205020404" pitchFamily="49" charset="0"/>
            </a:endParaRPr>
          </a:p>
          <a:p>
            <a:br>
              <a:rPr lang="it-IT" sz="1200" dirty="0">
                <a:latin typeface="Courier New" panose="02070309020205020404" pitchFamily="49" charset="0"/>
                <a:cs typeface="Courier New" panose="02070309020205020404" pitchFamily="49" charset="0"/>
              </a:rPr>
            </a:br>
            <a:endParaRPr lang="it-IT" sz="1200" dirty="0">
              <a:latin typeface="Courier New" panose="02070309020205020404" pitchFamily="49" charset="0"/>
              <a:cs typeface="Courier New" panose="02070309020205020404" pitchFamily="49" charset="0"/>
            </a:endParaRPr>
          </a:p>
        </p:txBody>
      </p:sp>
      <p:sp>
        <p:nvSpPr>
          <p:cNvPr id="13" name="TextBox 12">
            <a:extLst>
              <a:ext uri="{FF2B5EF4-FFF2-40B4-BE49-F238E27FC236}">
                <a16:creationId xmlns:a16="http://schemas.microsoft.com/office/drawing/2014/main" id="{AB141615-8E4A-B598-575D-9369B99AA6F3}"/>
              </a:ext>
            </a:extLst>
          </p:cNvPr>
          <p:cNvSpPr txBox="1"/>
          <p:nvPr/>
        </p:nvSpPr>
        <p:spPr>
          <a:xfrm>
            <a:off x="114300" y="5916003"/>
            <a:ext cx="5981700" cy="215444"/>
          </a:xfrm>
          <a:prstGeom prst="rect">
            <a:avLst/>
          </a:prstGeom>
          <a:noFill/>
        </p:spPr>
        <p:txBody>
          <a:bodyPr wrap="square">
            <a:spAutoFit/>
          </a:bodyPr>
          <a:lstStyle/>
          <a:p>
            <a:pPr rtl="0">
              <a:spcBef>
                <a:spcPts val="0"/>
              </a:spcBef>
              <a:spcAft>
                <a:spcPts val="0"/>
              </a:spcAft>
            </a:pPr>
            <a:r>
              <a:rPr lang="it-IT" sz="800" b="0" i="0" u="none" strike="noStrike" dirty="0">
                <a:solidFill>
                  <a:srgbClr val="000000"/>
                </a:solidFill>
                <a:effectLst/>
                <a:latin typeface="Arial" panose="020B0604020202020204" pitchFamily="34" charset="0"/>
                <a:cs typeface="Arial" panose="020B0604020202020204" pitchFamily="34" charset="0"/>
              </a:rPr>
              <a:t>Bettini S, et al. </a:t>
            </a:r>
            <a:r>
              <a:rPr lang="it-IT" sz="800" b="0" i="0" u="none" strike="noStrike" dirty="0" err="1">
                <a:solidFill>
                  <a:srgbClr val="000000"/>
                </a:solidFill>
                <a:effectLst/>
                <a:latin typeface="Arial" panose="020B0604020202020204" pitchFamily="34" charset="0"/>
                <a:cs typeface="Arial" panose="020B0604020202020204" pitchFamily="34" charset="0"/>
              </a:rPr>
              <a:t>Modifications</a:t>
            </a:r>
            <a:r>
              <a:rPr lang="it-IT" sz="800" b="0" i="0" u="none" strike="noStrike" dirty="0">
                <a:solidFill>
                  <a:srgbClr val="000000"/>
                </a:solidFill>
                <a:effectLst/>
                <a:latin typeface="Arial" panose="020B0604020202020204" pitchFamily="34" charset="0"/>
                <a:cs typeface="Arial" panose="020B0604020202020204" pitchFamily="34" charset="0"/>
              </a:rPr>
              <a:t> of </a:t>
            </a:r>
            <a:r>
              <a:rPr lang="it-IT" sz="800" b="0" i="0" u="none" strike="noStrike" dirty="0" err="1">
                <a:solidFill>
                  <a:srgbClr val="000000"/>
                </a:solidFill>
                <a:effectLst/>
                <a:latin typeface="Arial" panose="020B0604020202020204" pitchFamily="34" charset="0"/>
                <a:cs typeface="Arial" panose="020B0604020202020204" pitchFamily="34" charset="0"/>
              </a:rPr>
              <a:t>Resting</a:t>
            </a:r>
            <a:r>
              <a:rPr lang="it-IT" sz="800" b="0" i="0" u="none" strike="noStrike" dirty="0">
                <a:solidFill>
                  <a:srgbClr val="000000"/>
                </a:solidFill>
                <a:effectLst/>
                <a:latin typeface="Arial" panose="020B0604020202020204" pitchFamily="34" charset="0"/>
                <a:cs typeface="Arial" panose="020B0604020202020204" pitchFamily="34" charset="0"/>
              </a:rPr>
              <a:t> Energy </a:t>
            </a:r>
            <a:r>
              <a:rPr lang="it-IT" sz="800" b="0" i="0" u="none" strike="noStrike" dirty="0" err="1">
                <a:solidFill>
                  <a:srgbClr val="000000"/>
                </a:solidFill>
                <a:effectLst/>
                <a:latin typeface="Arial" panose="020B0604020202020204" pitchFamily="34" charset="0"/>
                <a:cs typeface="Arial" panose="020B0604020202020204" pitchFamily="34" charset="0"/>
              </a:rPr>
              <a:t>Expenditure</a:t>
            </a:r>
            <a:r>
              <a:rPr lang="it-IT" sz="800" b="0" i="0" u="none" strike="noStrike" dirty="0">
                <a:solidFill>
                  <a:srgbClr val="000000"/>
                </a:solidFill>
                <a:effectLst/>
                <a:latin typeface="Arial" panose="020B0604020202020204" pitchFamily="34" charset="0"/>
                <a:cs typeface="Arial" panose="020B0604020202020204" pitchFamily="34" charset="0"/>
              </a:rPr>
              <a:t> After Sleeve </a:t>
            </a:r>
            <a:r>
              <a:rPr lang="it-IT" sz="800" b="0" i="0" u="none" strike="noStrike" dirty="0" err="1">
                <a:solidFill>
                  <a:srgbClr val="000000"/>
                </a:solidFill>
                <a:effectLst/>
                <a:latin typeface="Arial" panose="020B0604020202020204" pitchFamily="34" charset="0"/>
                <a:cs typeface="Arial" panose="020B0604020202020204" pitchFamily="34" charset="0"/>
              </a:rPr>
              <a:t>Gastrectomy</a:t>
            </a:r>
            <a:r>
              <a:rPr lang="it-IT" sz="800" b="0" i="0" u="none" strike="noStrike" dirty="0">
                <a:solidFill>
                  <a:srgbClr val="000000"/>
                </a:solidFill>
                <a:effectLst/>
                <a:latin typeface="Arial" panose="020B0604020202020204" pitchFamily="34" charset="0"/>
                <a:cs typeface="Arial" panose="020B0604020202020204" pitchFamily="34" charset="0"/>
              </a:rPr>
              <a:t>. </a:t>
            </a:r>
            <a:r>
              <a:rPr lang="it-IT" sz="800" b="0" i="0" u="none" strike="noStrike" dirty="0" err="1">
                <a:solidFill>
                  <a:srgbClr val="000000"/>
                </a:solidFill>
                <a:effectLst/>
                <a:latin typeface="Arial" panose="020B0604020202020204" pitchFamily="34" charset="0"/>
                <a:cs typeface="Arial" panose="020B0604020202020204" pitchFamily="34" charset="0"/>
              </a:rPr>
              <a:t>Obes</a:t>
            </a:r>
            <a:r>
              <a:rPr lang="it-IT" sz="800" b="0" i="0" u="none" strike="noStrike" dirty="0">
                <a:solidFill>
                  <a:srgbClr val="000000"/>
                </a:solidFill>
                <a:effectLst/>
                <a:latin typeface="Arial" panose="020B0604020202020204" pitchFamily="34" charset="0"/>
                <a:cs typeface="Arial" panose="020B0604020202020204" pitchFamily="34" charset="0"/>
              </a:rPr>
              <a:t> </a:t>
            </a:r>
            <a:r>
              <a:rPr lang="it-IT" sz="800" b="0" i="0" u="none" strike="noStrike" dirty="0" err="1">
                <a:solidFill>
                  <a:srgbClr val="000000"/>
                </a:solidFill>
                <a:effectLst/>
                <a:latin typeface="Arial" panose="020B0604020202020204" pitchFamily="34" charset="0"/>
                <a:cs typeface="Arial" panose="020B0604020202020204" pitchFamily="34" charset="0"/>
              </a:rPr>
              <a:t>Surg</a:t>
            </a:r>
            <a:r>
              <a:rPr lang="it-IT" sz="800" b="0" i="0" u="none" strike="noStrike" dirty="0">
                <a:solidFill>
                  <a:srgbClr val="000000"/>
                </a:solidFill>
                <a:effectLst/>
                <a:latin typeface="Arial" panose="020B0604020202020204" pitchFamily="34" charset="0"/>
                <a:cs typeface="Arial" panose="020B0604020202020204" pitchFamily="34" charset="0"/>
              </a:rPr>
              <a:t> 2018</a:t>
            </a:r>
            <a:endParaRPr lang="it-IT" b="0" dirty="0">
              <a:effectLst/>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89D40A31-821A-B29E-A73F-2E5BD579CDB2}"/>
              </a:ext>
            </a:extLst>
          </p:cNvPr>
          <p:cNvPicPr>
            <a:picLocks noChangeAspect="1"/>
          </p:cNvPicPr>
          <p:nvPr/>
        </p:nvPicPr>
        <p:blipFill>
          <a:blip r:embed="rId4"/>
          <a:stretch>
            <a:fillRect/>
          </a:stretch>
        </p:blipFill>
        <p:spPr>
          <a:xfrm>
            <a:off x="8462436" y="4589485"/>
            <a:ext cx="1271554" cy="1271554"/>
          </a:xfrm>
          <a:prstGeom prst="rect">
            <a:avLst/>
          </a:prstGeom>
        </p:spPr>
      </p:pic>
      <p:sp>
        <p:nvSpPr>
          <p:cNvPr id="2" name="TextBox 1">
            <a:extLst>
              <a:ext uri="{FF2B5EF4-FFF2-40B4-BE49-F238E27FC236}">
                <a16:creationId xmlns:a16="http://schemas.microsoft.com/office/drawing/2014/main" id="{5785DA85-64A3-5C0C-1ADC-D7C7AC2E7D46}"/>
              </a:ext>
            </a:extLst>
          </p:cNvPr>
          <p:cNvSpPr txBox="1"/>
          <p:nvPr/>
        </p:nvSpPr>
        <p:spPr>
          <a:xfrm>
            <a:off x="3047999" y="218429"/>
            <a:ext cx="6096000" cy="707886"/>
          </a:xfrm>
          <a:prstGeom prst="rect">
            <a:avLst/>
          </a:prstGeom>
          <a:noFill/>
        </p:spPr>
        <p:txBody>
          <a:bodyPr wrap="square">
            <a:spAutoFit/>
          </a:bodyPr>
          <a:lstStyle/>
          <a:p>
            <a:pPr algn="ctr" rtl="0">
              <a:spcBef>
                <a:spcPts val="0"/>
              </a:spcBef>
              <a:spcAft>
                <a:spcPts val="0"/>
              </a:spcAft>
            </a:pPr>
            <a:r>
              <a:rPr lang="it-IT" sz="4000" b="1" dirty="0">
                <a:solidFill>
                  <a:srgbClr val="000000"/>
                </a:solidFill>
                <a:latin typeface="Freestyle Script" panose="030804020302050B0404" pitchFamily="66" charset="0"/>
                <a:cs typeface="Courier New" panose="02070309020205020404" pitchFamily="49" charset="0"/>
              </a:rPr>
              <a:t>L’adattamento metabolico</a:t>
            </a:r>
            <a:endParaRPr lang="it-IT" sz="4000" dirty="0">
              <a:latin typeface="Freestyle Script" panose="030804020302050B0404" pitchFamily="66" charset="0"/>
              <a:cs typeface="Courier New" panose="02070309020205020404" pitchFamily="49" charset="0"/>
            </a:endParaRPr>
          </a:p>
        </p:txBody>
      </p:sp>
      <p:pic>
        <p:nvPicPr>
          <p:cNvPr id="5" name="Picture 4">
            <a:extLst>
              <a:ext uri="{FF2B5EF4-FFF2-40B4-BE49-F238E27FC236}">
                <a16:creationId xmlns:a16="http://schemas.microsoft.com/office/drawing/2014/main" id="{C3EF858A-0FFC-2478-AD39-D3A1DCA2F40E}"/>
              </a:ext>
            </a:extLst>
          </p:cNvPr>
          <p:cNvPicPr>
            <a:picLocks noChangeAspect="1"/>
          </p:cNvPicPr>
          <p:nvPr/>
        </p:nvPicPr>
        <p:blipFill>
          <a:blip r:embed="rId5"/>
          <a:stretch>
            <a:fillRect/>
          </a:stretch>
        </p:blipFill>
        <p:spPr>
          <a:xfrm>
            <a:off x="432070" y="3429000"/>
            <a:ext cx="5323434" cy="1957471"/>
          </a:xfrm>
          <a:prstGeom prst="rect">
            <a:avLst/>
          </a:prstGeom>
        </p:spPr>
      </p:pic>
      <p:sp>
        <p:nvSpPr>
          <p:cNvPr id="10" name="Rectangle 9">
            <a:extLst>
              <a:ext uri="{FF2B5EF4-FFF2-40B4-BE49-F238E27FC236}">
                <a16:creationId xmlns:a16="http://schemas.microsoft.com/office/drawing/2014/main" id="{B02B6A36-D436-E618-59CC-09FA6D4D496B}"/>
              </a:ext>
            </a:extLst>
          </p:cNvPr>
          <p:cNvSpPr/>
          <p:nvPr/>
        </p:nvSpPr>
        <p:spPr>
          <a:xfrm>
            <a:off x="57150" y="3121319"/>
            <a:ext cx="1006364" cy="488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ctangle 10">
            <a:extLst>
              <a:ext uri="{FF2B5EF4-FFF2-40B4-BE49-F238E27FC236}">
                <a16:creationId xmlns:a16="http://schemas.microsoft.com/office/drawing/2014/main" id="{5FA92A4D-7F7A-9476-0FB7-D20ED5565A11}"/>
              </a:ext>
            </a:extLst>
          </p:cNvPr>
          <p:cNvSpPr/>
          <p:nvPr/>
        </p:nvSpPr>
        <p:spPr>
          <a:xfrm>
            <a:off x="162970" y="3724275"/>
            <a:ext cx="694280" cy="107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Picture 7">
            <a:extLst>
              <a:ext uri="{FF2B5EF4-FFF2-40B4-BE49-F238E27FC236}">
                <a16:creationId xmlns:a16="http://schemas.microsoft.com/office/drawing/2014/main" id="{8D0974F1-D5F0-D933-8A42-40F1FFC2C202}"/>
              </a:ext>
            </a:extLst>
          </p:cNvPr>
          <p:cNvPicPr>
            <a:picLocks noChangeAspect="1"/>
          </p:cNvPicPr>
          <p:nvPr/>
        </p:nvPicPr>
        <p:blipFill>
          <a:blip r:embed="rId6"/>
          <a:stretch>
            <a:fillRect/>
          </a:stretch>
        </p:blipFill>
        <p:spPr>
          <a:xfrm>
            <a:off x="143920" y="2969203"/>
            <a:ext cx="900544" cy="900544"/>
          </a:xfrm>
          <a:prstGeom prst="rect">
            <a:avLst/>
          </a:prstGeom>
        </p:spPr>
      </p:pic>
    </p:spTree>
    <p:extLst>
      <p:ext uri="{BB962C8B-B14F-4D97-AF65-F5344CB8AC3E}">
        <p14:creationId xmlns:p14="http://schemas.microsoft.com/office/powerpoint/2010/main" val="1689460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6575678C-06DB-FAAD-5B74-51338C4A6D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9533" y="295777"/>
            <a:ext cx="5032933" cy="6266446"/>
          </a:xfrm>
          <a:prstGeom prst="rect">
            <a:avLst/>
          </a:prstGeom>
        </p:spPr>
      </p:pic>
      <p:sp>
        <p:nvSpPr>
          <p:cNvPr id="4" name="Titolo 1">
            <a:extLst>
              <a:ext uri="{FF2B5EF4-FFF2-40B4-BE49-F238E27FC236}">
                <a16:creationId xmlns:a16="http://schemas.microsoft.com/office/drawing/2014/main" id="{44E97632-A7E7-771A-AB51-89FB5A6A4D0D}"/>
              </a:ext>
            </a:extLst>
          </p:cNvPr>
          <p:cNvSpPr txBox="1">
            <a:spLocks/>
          </p:cNvSpPr>
          <p:nvPr/>
        </p:nvSpPr>
        <p:spPr>
          <a:xfrm>
            <a:off x="838200" y="2957106"/>
            <a:ext cx="10515600" cy="138097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t>WHY</a:t>
            </a:r>
          </a:p>
          <a:p>
            <a:pPr algn="ctr"/>
            <a:r>
              <a:rPr lang="it-IT" dirty="0"/>
              <a:t>NOT?</a:t>
            </a:r>
          </a:p>
        </p:txBody>
      </p:sp>
    </p:spTree>
    <p:extLst>
      <p:ext uri="{BB962C8B-B14F-4D97-AF65-F5344CB8AC3E}">
        <p14:creationId xmlns:p14="http://schemas.microsoft.com/office/powerpoint/2010/main" val="3875555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C8C41815-1213-436A-F5B8-0AB2FFD0F7B2}"/>
              </a:ext>
            </a:extLst>
          </p:cNvPr>
          <p:cNvPicPr>
            <a:picLocks noChangeAspect="1"/>
          </p:cNvPicPr>
          <p:nvPr/>
        </p:nvPicPr>
        <p:blipFill>
          <a:blip r:embed="rId2">
            <a:extLst>
              <a:ext uri="{28A0092B-C50C-407E-A947-70E740481C1C}">
                <a14:useLocalDpi xmlns:a14="http://schemas.microsoft.com/office/drawing/2010/main" val="0"/>
              </a:ext>
            </a:extLst>
          </a:blip>
          <a:srcRect l="50000" t="2763" r="638"/>
          <a:stretch/>
        </p:blipFill>
        <p:spPr>
          <a:xfrm>
            <a:off x="283935" y="3009014"/>
            <a:ext cx="2466643" cy="3510652"/>
          </a:xfrm>
          <a:prstGeom prst="rect">
            <a:avLst/>
          </a:prstGeom>
        </p:spPr>
      </p:pic>
      <p:pic>
        <p:nvPicPr>
          <p:cNvPr id="3" name="Immagine 2">
            <a:extLst>
              <a:ext uri="{FF2B5EF4-FFF2-40B4-BE49-F238E27FC236}">
                <a16:creationId xmlns:a16="http://schemas.microsoft.com/office/drawing/2014/main" id="{5A41675B-5991-646B-3EEF-45E5C7F282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464519" y="-4275041"/>
            <a:ext cx="2979027" cy="11908065"/>
          </a:xfrm>
          <a:prstGeom prst="rect">
            <a:avLst/>
          </a:prstGeom>
        </p:spPr>
      </p:pic>
      <p:sp>
        <p:nvSpPr>
          <p:cNvPr id="4" name="Titolo 1">
            <a:extLst>
              <a:ext uri="{FF2B5EF4-FFF2-40B4-BE49-F238E27FC236}">
                <a16:creationId xmlns:a16="http://schemas.microsoft.com/office/drawing/2014/main" id="{C2F3DE77-B57D-2B33-EF3A-663BC33D0BB5}"/>
              </a:ext>
            </a:extLst>
          </p:cNvPr>
          <p:cNvSpPr txBox="1">
            <a:spLocks/>
          </p:cNvSpPr>
          <p:nvPr/>
        </p:nvSpPr>
        <p:spPr>
          <a:xfrm>
            <a:off x="0" y="635653"/>
            <a:ext cx="4914900" cy="244778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6000" dirty="0">
                <a:solidFill>
                  <a:srgbClr val="CC3399"/>
                </a:solidFill>
              </a:rPr>
              <a:t>B.G. </a:t>
            </a:r>
            <a:r>
              <a:rPr lang="it-IT" sz="6000" dirty="0">
                <a:solidFill>
                  <a:srgbClr val="CC3399"/>
                </a:solidFill>
                <a:cs typeface="Courier New" panose="02070309020205020404" pitchFamily="49" charset="0"/>
              </a:rPr>
              <a:t>♀</a:t>
            </a:r>
            <a:r>
              <a:rPr lang="it-IT" sz="6000" dirty="0">
                <a:solidFill>
                  <a:srgbClr val="CC3399"/>
                </a:solidFill>
              </a:rPr>
              <a:t> 36 anni</a:t>
            </a:r>
            <a:br>
              <a:rPr lang="it-IT" dirty="0">
                <a:solidFill>
                  <a:srgbClr val="CC3399"/>
                </a:solidFill>
              </a:rPr>
            </a:br>
            <a:r>
              <a:rPr lang="it-IT" dirty="0"/>
              <a:t>«Metabolicamente sana»</a:t>
            </a:r>
            <a:br>
              <a:rPr lang="it-IT" dirty="0">
                <a:solidFill>
                  <a:srgbClr val="CC3399"/>
                </a:solidFill>
              </a:rPr>
            </a:br>
            <a:r>
              <a:rPr lang="it-IT" sz="3200" dirty="0" err="1">
                <a:solidFill>
                  <a:srgbClr val="FF0000"/>
                </a:solidFill>
              </a:rPr>
              <a:t>Binge</a:t>
            </a:r>
            <a:r>
              <a:rPr lang="it-IT" sz="3200" dirty="0">
                <a:solidFill>
                  <a:srgbClr val="FF0000"/>
                </a:solidFill>
              </a:rPr>
              <a:t> </a:t>
            </a:r>
            <a:r>
              <a:rPr lang="it-IT" sz="3200" dirty="0" err="1">
                <a:solidFill>
                  <a:srgbClr val="FF0000"/>
                </a:solidFill>
              </a:rPr>
              <a:t>eating</a:t>
            </a:r>
            <a:r>
              <a:rPr lang="it-IT" sz="3200" dirty="0">
                <a:solidFill>
                  <a:srgbClr val="FF0000"/>
                </a:solidFill>
              </a:rPr>
              <a:t> ritenuto compensato </a:t>
            </a:r>
          </a:p>
          <a:p>
            <a:pPr algn="ctr"/>
            <a:r>
              <a:rPr lang="it-IT" sz="3200" dirty="0">
                <a:solidFill>
                  <a:srgbClr val="FF0000"/>
                </a:solidFill>
              </a:rPr>
              <a:t>in terapia farmacologica</a:t>
            </a:r>
          </a:p>
        </p:txBody>
      </p:sp>
      <p:cxnSp>
        <p:nvCxnSpPr>
          <p:cNvPr id="8" name="Connettore diritto 7">
            <a:extLst>
              <a:ext uri="{FF2B5EF4-FFF2-40B4-BE49-F238E27FC236}">
                <a16:creationId xmlns:a16="http://schemas.microsoft.com/office/drawing/2014/main" id="{F6F6C1C4-B5A8-1D9C-074A-E2B9CDDCD004}"/>
              </a:ext>
            </a:extLst>
          </p:cNvPr>
          <p:cNvCxnSpPr/>
          <p:nvPr/>
        </p:nvCxnSpPr>
        <p:spPr>
          <a:xfrm>
            <a:off x="4327452" y="0"/>
            <a:ext cx="0" cy="685800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CasellaDiTesto 8">
            <a:extLst>
              <a:ext uri="{FF2B5EF4-FFF2-40B4-BE49-F238E27FC236}">
                <a16:creationId xmlns:a16="http://schemas.microsoft.com/office/drawing/2014/main" id="{CBEFFEF7-9F94-EFF1-E396-861B1E0D5A73}"/>
              </a:ext>
            </a:extLst>
          </p:cNvPr>
          <p:cNvSpPr txBox="1"/>
          <p:nvPr/>
        </p:nvSpPr>
        <p:spPr>
          <a:xfrm>
            <a:off x="2457450" y="3357984"/>
            <a:ext cx="1725727" cy="3139321"/>
          </a:xfrm>
          <a:prstGeom prst="rect">
            <a:avLst/>
          </a:prstGeom>
          <a:noFill/>
        </p:spPr>
        <p:txBody>
          <a:bodyPr wrap="square" rtlCol="0">
            <a:spAutoFit/>
          </a:bodyPr>
          <a:lstStyle/>
          <a:p>
            <a:pPr algn="ctr"/>
            <a:r>
              <a:rPr lang="it-IT" dirty="0"/>
              <a:t>Diversione biliopancreatica nel 2004, 110 kg</a:t>
            </a:r>
          </a:p>
          <a:p>
            <a:pPr algn="ctr"/>
            <a:endParaRPr lang="it-IT" dirty="0"/>
          </a:p>
          <a:p>
            <a:pPr algn="ctr"/>
            <a:r>
              <a:rPr lang="it-IT" dirty="0"/>
              <a:t>Calo ponderale </a:t>
            </a:r>
          </a:p>
          <a:p>
            <a:pPr algn="ctr"/>
            <a:r>
              <a:rPr lang="it-IT" dirty="0"/>
              <a:t>fino a 70 kg.</a:t>
            </a:r>
          </a:p>
          <a:p>
            <a:pPr algn="ctr"/>
            <a:endParaRPr lang="it-IT" dirty="0"/>
          </a:p>
          <a:p>
            <a:pPr algn="ctr"/>
            <a:r>
              <a:rPr lang="it-IT" dirty="0"/>
              <a:t>Follow-up scadente.</a:t>
            </a:r>
          </a:p>
          <a:p>
            <a:pPr algn="ctr"/>
            <a:endParaRPr lang="it-IT" dirty="0"/>
          </a:p>
          <a:p>
            <a:pPr algn="ctr"/>
            <a:endParaRPr lang="it-IT" dirty="0"/>
          </a:p>
          <a:p>
            <a:pPr algn="ctr"/>
            <a:r>
              <a:rPr lang="it-IT" b="1" dirty="0"/>
              <a:t>Recupero ponderale fino a 100 kg </a:t>
            </a:r>
            <a:r>
              <a:rPr lang="it-IT" dirty="0"/>
              <a:t>in 20 anni.</a:t>
            </a:r>
          </a:p>
        </p:txBody>
      </p:sp>
      <p:sp>
        <p:nvSpPr>
          <p:cNvPr id="10" name="Titolo 1">
            <a:extLst>
              <a:ext uri="{FF2B5EF4-FFF2-40B4-BE49-F238E27FC236}">
                <a16:creationId xmlns:a16="http://schemas.microsoft.com/office/drawing/2014/main" id="{FCD749E8-84F0-4362-F805-900336A0A80F}"/>
              </a:ext>
            </a:extLst>
          </p:cNvPr>
          <p:cNvSpPr txBox="1">
            <a:spLocks/>
          </p:cNvSpPr>
          <p:nvPr/>
        </p:nvSpPr>
        <p:spPr>
          <a:xfrm>
            <a:off x="4221126" y="571854"/>
            <a:ext cx="6943060" cy="253285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6000" dirty="0">
                <a:solidFill>
                  <a:srgbClr val="CC3399"/>
                </a:solidFill>
              </a:rPr>
              <a:t>…56 anni nel 2024</a:t>
            </a:r>
            <a:br>
              <a:rPr lang="it-IT" dirty="0"/>
            </a:br>
            <a:r>
              <a:rPr lang="it-IT" sz="3200" dirty="0"/>
              <a:t>Ricovero in Medicina per </a:t>
            </a:r>
            <a:r>
              <a:rPr lang="it-IT" sz="3200" b="1" dirty="0"/>
              <a:t>diarrea profusa, calo ponderale di 30 kg </a:t>
            </a:r>
            <a:r>
              <a:rPr lang="it-IT" sz="3200" dirty="0"/>
              <a:t>(70 kg).</a:t>
            </a:r>
          </a:p>
          <a:p>
            <a:pPr algn="ctr"/>
            <a:r>
              <a:rPr lang="it-IT" sz="3200" dirty="0"/>
              <a:t>Inoltre: anemia carenziale, ipovitaminosi D, ipoalbuminemia, malnutrizione calorico-proteica, </a:t>
            </a:r>
            <a:r>
              <a:rPr lang="it-IT" sz="3200" dirty="0" err="1"/>
              <a:t>edentulia</a:t>
            </a:r>
            <a:r>
              <a:rPr lang="it-IT" sz="3200" dirty="0"/>
              <a:t>, crolli vertebrali. Non deambula.</a:t>
            </a:r>
          </a:p>
          <a:p>
            <a:pPr algn="ctr"/>
            <a:endParaRPr lang="it-IT" sz="3200" dirty="0"/>
          </a:p>
          <a:p>
            <a:pPr algn="ctr"/>
            <a:r>
              <a:rPr lang="it-IT" sz="3200" dirty="0"/>
              <a:t>Diagnosi presuntiva di SIBO e intolleranza al glutine non celiaca.</a:t>
            </a:r>
          </a:p>
          <a:p>
            <a:pPr algn="ctr"/>
            <a:r>
              <a:rPr lang="it-IT" sz="3200" dirty="0"/>
              <a:t>Trattata con ripresa degli integratori specifici, dieta priva di glutine, ciclo di </a:t>
            </a:r>
            <a:r>
              <a:rPr lang="it-IT" sz="3200" dirty="0" err="1"/>
              <a:t>metronidazolo</a:t>
            </a:r>
            <a:r>
              <a:rPr lang="it-IT" sz="3200" dirty="0"/>
              <a:t> seguito da probiotici.</a:t>
            </a:r>
          </a:p>
        </p:txBody>
      </p:sp>
      <p:cxnSp>
        <p:nvCxnSpPr>
          <p:cNvPr id="12" name="Connettore 2 11">
            <a:extLst>
              <a:ext uri="{FF2B5EF4-FFF2-40B4-BE49-F238E27FC236}">
                <a16:creationId xmlns:a16="http://schemas.microsoft.com/office/drawing/2014/main" id="{5A57ED5B-1815-163D-F8E5-ADF1EE37C748}"/>
              </a:ext>
            </a:extLst>
          </p:cNvPr>
          <p:cNvCxnSpPr/>
          <p:nvPr/>
        </p:nvCxnSpPr>
        <p:spPr>
          <a:xfrm>
            <a:off x="3320313" y="5369442"/>
            <a:ext cx="0" cy="510363"/>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C24B15CF-DFA1-5738-86C3-3478930D199C}"/>
              </a:ext>
            </a:extLst>
          </p:cNvPr>
          <p:cNvSpPr txBox="1"/>
          <p:nvPr/>
        </p:nvSpPr>
        <p:spPr>
          <a:xfrm>
            <a:off x="5760051" y="3429000"/>
            <a:ext cx="4965404" cy="1754326"/>
          </a:xfrm>
          <a:prstGeom prst="rect">
            <a:avLst/>
          </a:prstGeom>
          <a:solidFill>
            <a:schemeClr val="accent2">
              <a:lumMod val="20000"/>
              <a:lumOff val="80000"/>
            </a:schemeClr>
          </a:solidFill>
          <a:ln>
            <a:solidFill>
              <a:schemeClr val="accent2">
                <a:lumMod val="75000"/>
              </a:schemeClr>
            </a:solidFill>
          </a:ln>
          <a:effectLst>
            <a:outerShdw blurRad="50800" dist="38100" dir="5400000" algn="t" rotWithShape="0">
              <a:prstClr val="black">
                <a:alpha val="40000"/>
              </a:prstClr>
            </a:outerShdw>
          </a:effectLst>
        </p:spPr>
        <p:txBody>
          <a:bodyPr wrap="square" rtlCol="0">
            <a:spAutoFit/>
          </a:bodyPr>
          <a:lstStyle/>
          <a:p>
            <a:pPr algn="ctr"/>
            <a:r>
              <a:rPr lang="it-IT" sz="3600" dirty="0"/>
              <a:t>Presa in carico presso</a:t>
            </a:r>
          </a:p>
          <a:p>
            <a:pPr algn="ctr"/>
            <a:r>
              <a:rPr lang="it-IT" sz="3600" dirty="0"/>
              <a:t>l’Ambulatorio Internistico Obesità, follow-up ogni 3-6 mesi</a:t>
            </a:r>
          </a:p>
        </p:txBody>
      </p:sp>
      <p:sp>
        <p:nvSpPr>
          <p:cNvPr id="15" name="CasellaDiTesto 14">
            <a:extLst>
              <a:ext uri="{FF2B5EF4-FFF2-40B4-BE49-F238E27FC236}">
                <a16:creationId xmlns:a16="http://schemas.microsoft.com/office/drawing/2014/main" id="{3F1621AA-F42E-A140-4FF3-849E63459284}"/>
              </a:ext>
            </a:extLst>
          </p:cNvPr>
          <p:cNvSpPr txBox="1"/>
          <p:nvPr/>
        </p:nvSpPr>
        <p:spPr>
          <a:xfrm>
            <a:off x="6178489" y="5573975"/>
            <a:ext cx="4128528" cy="1015663"/>
          </a:xfrm>
          <a:prstGeom prst="rect">
            <a:avLst/>
          </a:prstGeom>
          <a:noFill/>
        </p:spPr>
        <p:txBody>
          <a:bodyPr wrap="square">
            <a:spAutoFit/>
          </a:bodyPr>
          <a:lstStyle/>
          <a:p>
            <a:pPr algn="ctr"/>
            <a:r>
              <a:rPr lang="it-IT" sz="2000" dirty="0" err="1">
                <a:solidFill>
                  <a:srgbClr val="FF0000"/>
                </a:solidFill>
              </a:rPr>
              <a:t>Binge</a:t>
            </a:r>
            <a:r>
              <a:rPr lang="it-IT" sz="2000" dirty="0">
                <a:solidFill>
                  <a:srgbClr val="FF0000"/>
                </a:solidFill>
              </a:rPr>
              <a:t> </a:t>
            </a:r>
            <a:r>
              <a:rPr lang="it-IT" sz="2000" dirty="0" err="1">
                <a:solidFill>
                  <a:srgbClr val="FF0000"/>
                </a:solidFill>
              </a:rPr>
              <a:t>eating</a:t>
            </a:r>
            <a:r>
              <a:rPr lang="it-IT" sz="2000" dirty="0">
                <a:solidFill>
                  <a:srgbClr val="FF0000"/>
                </a:solidFill>
              </a:rPr>
              <a:t> </a:t>
            </a:r>
            <a:r>
              <a:rPr lang="it-IT" sz="2000" dirty="0"/>
              <a:t>in labile compenso, paziente in terapia con </a:t>
            </a:r>
            <a:r>
              <a:rPr lang="it-IT" sz="2000" dirty="0" err="1"/>
              <a:t>duloxetina</a:t>
            </a:r>
            <a:r>
              <a:rPr lang="it-IT" sz="2000" dirty="0"/>
              <a:t> e </a:t>
            </a:r>
            <a:r>
              <a:rPr lang="it-IT" sz="2000" dirty="0" err="1"/>
              <a:t>trazodone</a:t>
            </a:r>
            <a:r>
              <a:rPr lang="it-IT" sz="2000" dirty="0"/>
              <a:t>, fame scarsamente controllata e con forte componente emotiva.</a:t>
            </a:r>
          </a:p>
        </p:txBody>
      </p:sp>
    </p:spTree>
    <p:extLst>
      <p:ext uri="{BB962C8B-B14F-4D97-AF65-F5344CB8AC3E}">
        <p14:creationId xmlns:p14="http://schemas.microsoft.com/office/powerpoint/2010/main" val="2016602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po 14">
            <a:extLst>
              <a:ext uri="{FF2B5EF4-FFF2-40B4-BE49-F238E27FC236}">
                <a16:creationId xmlns:a16="http://schemas.microsoft.com/office/drawing/2014/main" id="{69B486BA-F378-A117-0264-CAA2FE1DA602}"/>
              </a:ext>
            </a:extLst>
          </p:cNvPr>
          <p:cNvGrpSpPr/>
          <p:nvPr/>
        </p:nvGrpSpPr>
        <p:grpSpPr>
          <a:xfrm>
            <a:off x="222690" y="783628"/>
            <a:ext cx="7514845" cy="5840456"/>
            <a:chOff x="2338577" y="751730"/>
            <a:chExt cx="7514845" cy="5840456"/>
          </a:xfrm>
        </p:grpSpPr>
        <p:pic>
          <p:nvPicPr>
            <p:cNvPr id="5" name="Immagine 4">
              <a:extLst>
                <a:ext uri="{FF2B5EF4-FFF2-40B4-BE49-F238E27FC236}">
                  <a16:creationId xmlns:a16="http://schemas.microsoft.com/office/drawing/2014/main" id="{4B458DA8-1581-E4A7-9992-AB524B060DC1}"/>
                </a:ext>
              </a:extLst>
            </p:cNvPr>
            <p:cNvPicPr>
              <a:picLocks noChangeAspect="1"/>
            </p:cNvPicPr>
            <p:nvPr/>
          </p:nvPicPr>
          <p:blipFill>
            <a:blip r:embed="rId2">
              <a:extLst>
                <a:ext uri="{28A0092B-C50C-407E-A947-70E740481C1C}">
                  <a14:useLocalDpi xmlns:a14="http://schemas.microsoft.com/office/drawing/2010/main" val="0"/>
                </a:ext>
              </a:extLst>
            </a:blip>
            <a:srcRect t="26356" r="29549" b="38760"/>
            <a:stretch/>
          </p:blipFill>
          <p:spPr>
            <a:xfrm>
              <a:off x="2338577" y="751730"/>
              <a:ext cx="7514845" cy="5354539"/>
            </a:xfrm>
            <a:prstGeom prst="rect">
              <a:avLst/>
            </a:prstGeom>
          </p:spPr>
        </p:pic>
        <p:sp>
          <p:nvSpPr>
            <p:cNvPr id="6" name="CasellaDiTesto 5">
              <a:extLst>
                <a:ext uri="{FF2B5EF4-FFF2-40B4-BE49-F238E27FC236}">
                  <a16:creationId xmlns:a16="http://schemas.microsoft.com/office/drawing/2014/main" id="{CFA7A361-3892-E155-0A5D-E66FB612AB3C}"/>
                </a:ext>
              </a:extLst>
            </p:cNvPr>
            <p:cNvSpPr txBox="1"/>
            <p:nvPr/>
          </p:nvSpPr>
          <p:spPr>
            <a:xfrm>
              <a:off x="2791048" y="751730"/>
              <a:ext cx="684479" cy="584775"/>
            </a:xfrm>
            <a:prstGeom prst="rect">
              <a:avLst/>
            </a:prstGeom>
            <a:noFill/>
          </p:spPr>
          <p:txBody>
            <a:bodyPr wrap="square" rtlCol="0">
              <a:spAutoFit/>
            </a:bodyPr>
            <a:lstStyle/>
            <a:p>
              <a:pPr algn="ctr"/>
              <a:r>
                <a:rPr lang="it-IT" sz="3200" dirty="0"/>
                <a:t>Kg</a:t>
              </a:r>
            </a:p>
          </p:txBody>
        </p:sp>
        <p:pic>
          <p:nvPicPr>
            <p:cNvPr id="7" name="Immagine 6">
              <a:extLst>
                <a:ext uri="{FF2B5EF4-FFF2-40B4-BE49-F238E27FC236}">
                  <a16:creationId xmlns:a16="http://schemas.microsoft.com/office/drawing/2014/main" id="{CCEC6793-49F2-94C7-6207-99ECCED16D55}"/>
                </a:ext>
              </a:extLst>
            </p:cNvPr>
            <p:cNvPicPr>
              <a:picLocks noChangeAspect="1"/>
            </p:cNvPicPr>
            <p:nvPr/>
          </p:nvPicPr>
          <p:blipFill>
            <a:blip r:embed="rId3">
              <a:extLst>
                <a:ext uri="{28A0092B-C50C-407E-A947-70E740481C1C}">
                  <a14:useLocalDpi xmlns:a14="http://schemas.microsoft.com/office/drawing/2010/main" val="0"/>
                </a:ext>
              </a:extLst>
            </a:blip>
            <a:srcRect l="50000" t="2763" r="638"/>
            <a:stretch/>
          </p:blipFill>
          <p:spPr>
            <a:xfrm>
              <a:off x="3590662" y="1336505"/>
              <a:ext cx="1114462" cy="1586158"/>
            </a:xfrm>
            <a:prstGeom prst="rect">
              <a:avLst/>
            </a:prstGeom>
          </p:spPr>
        </p:pic>
        <p:pic>
          <p:nvPicPr>
            <p:cNvPr id="9" name="Immagine 8">
              <a:extLst>
                <a:ext uri="{FF2B5EF4-FFF2-40B4-BE49-F238E27FC236}">
                  <a16:creationId xmlns:a16="http://schemas.microsoft.com/office/drawing/2014/main" id="{AC3FE341-DC7F-488F-0AC6-DB49AAF764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9" y="4348716"/>
              <a:ext cx="2243470" cy="2243470"/>
            </a:xfrm>
            <a:prstGeom prst="rect">
              <a:avLst/>
            </a:prstGeom>
          </p:spPr>
        </p:pic>
        <p:pic>
          <p:nvPicPr>
            <p:cNvPr id="10" name="Picture 5">
              <a:extLst>
                <a:ext uri="{FF2B5EF4-FFF2-40B4-BE49-F238E27FC236}">
                  <a16:creationId xmlns:a16="http://schemas.microsoft.com/office/drawing/2014/main" id="{F38347AB-0DB6-0B2D-5856-F793AD47E560}"/>
                </a:ext>
              </a:extLst>
            </p:cNvPr>
            <p:cNvPicPr>
              <a:picLocks noChangeAspect="1"/>
            </p:cNvPicPr>
            <p:nvPr/>
          </p:nvPicPr>
          <p:blipFill>
            <a:blip r:embed="rId5"/>
            <a:stretch>
              <a:fillRect/>
            </a:stretch>
          </p:blipFill>
          <p:spPr>
            <a:xfrm>
              <a:off x="8591435" y="2013824"/>
              <a:ext cx="1028605" cy="498638"/>
            </a:xfrm>
            <a:prstGeom prst="rect">
              <a:avLst/>
            </a:prstGeom>
          </p:spPr>
        </p:pic>
        <p:cxnSp>
          <p:nvCxnSpPr>
            <p:cNvPr id="12" name="Connettore 2 11">
              <a:extLst>
                <a:ext uri="{FF2B5EF4-FFF2-40B4-BE49-F238E27FC236}">
                  <a16:creationId xmlns:a16="http://schemas.microsoft.com/office/drawing/2014/main" id="{27B83931-2DE2-D45F-9137-BC46E38F7C4D}"/>
                </a:ext>
              </a:extLst>
            </p:cNvPr>
            <p:cNvCxnSpPr/>
            <p:nvPr/>
          </p:nvCxnSpPr>
          <p:spPr>
            <a:xfrm>
              <a:off x="9105737" y="2512462"/>
              <a:ext cx="0" cy="31579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pic>
        <p:nvPicPr>
          <p:cNvPr id="14" name="Immagine 13">
            <a:extLst>
              <a:ext uri="{FF2B5EF4-FFF2-40B4-BE49-F238E27FC236}">
                <a16:creationId xmlns:a16="http://schemas.microsoft.com/office/drawing/2014/main" id="{3FBC7443-17C8-E972-7152-C1BCA79B6BE3}"/>
              </a:ext>
            </a:extLst>
          </p:cNvPr>
          <p:cNvPicPr>
            <a:picLocks noChangeAspect="1"/>
          </p:cNvPicPr>
          <p:nvPr/>
        </p:nvPicPr>
        <p:blipFill>
          <a:blip r:embed="rId6">
            <a:extLst>
              <a:ext uri="{28A0092B-C50C-407E-A947-70E740481C1C}">
                <a14:useLocalDpi xmlns:a14="http://schemas.microsoft.com/office/drawing/2010/main" val="0"/>
              </a:ext>
            </a:extLst>
          </a:blip>
          <a:srcRect b="10235"/>
          <a:stretch/>
        </p:blipFill>
        <p:spPr>
          <a:xfrm>
            <a:off x="8251837" y="1480935"/>
            <a:ext cx="3342277" cy="3896129"/>
          </a:xfrm>
          <a:prstGeom prst="rect">
            <a:avLst/>
          </a:prstGeom>
        </p:spPr>
      </p:pic>
    </p:spTree>
    <p:extLst>
      <p:ext uri="{BB962C8B-B14F-4D97-AF65-F5344CB8AC3E}">
        <p14:creationId xmlns:p14="http://schemas.microsoft.com/office/powerpoint/2010/main" val="3582839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706F3-6BF5-65FA-D702-AC179B1CC21D}"/>
            </a:ext>
          </a:extLst>
        </p:cNvPr>
        <p:cNvGrpSpPr/>
        <p:nvPr/>
      </p:nvGrpSpPr>
      <p:grpSpPr>
        <a:xfrm>
          <a:off x="0" y="0"/>
          <a:ext cx="0" cy="0"/>
          <a:chOff x="0" y="0"/>
          <a:chExt cx="0" cy="0"/>
        </a:xfrm>
      </p:grpSpPr>
      <p:pic>
        <p:nvPicPr>
          <p:cNvPr id="5" name="Immagine 4">
            <a:extLst>
              <a:ext uri="{FF2B5EF4-FFF2-40B4-BE49-F238E27FC236}">
                <a16:creationId xmlns:a16="http://schemas.microsoft.com/office/drawing/2014/main" id="{73E0A05F-D717-D4E4-84E7-A455972D57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24330">
            <a:off x="4476829" y="1640102"/>
            <a:ext cx="3238342" cy="3577797"/>
          </a:xfrm>
          <a:prstGeom prst="rect">
            <a:avLst/>
          </a:prstGeom>
        </p:spPr>
      </p:pic>
      <p:sp>
        <p:nvSpPr>
          <p:cNvPr id="2" name="Titolo 1">
            <a:extLst>
              <a:ext uri="{FF2B5EF4-FFF2-40B4-BE49-F238E27FC236}">
                <a16:creationId xmlns:a16="http://schemas.microsoft.com/office/drawing/2014/main" id="{6EA2ADAF-3316-430B-0C66-434851C2DD60}"/>
              </a:ext>
            </a:extLst>
          </p:cNvPr>
          <p:cNvSpPr>
            <a:spLocks noGrp="1"/>
          </p:cNvSpPr>
          <p:nvPr>
            <p:ph type="title"/>
          </p:nvPr>
        </p:nvSpPr>
        <p:spPr>
          <a:xfrm>
            <a:off x="838200" y="2957107"/>
            <a:ext cx="10515600" cy="943786"/>
          </a:xfrm>
        </p:spPr>
        <p:txBody>
          <a:bodyPr/>
          <a:lstStyle/>
          <a:p>
            <a:pPr algn="ctr"/>
            <a:r>
              <a:rPr lang="it-IT" dirty="0"/>
              <a:t>WHY?</a:t>
            </a:r>
          </a:p>
        </p:txBody>
      </p:sp>
    </p:spTree>
    <p:extLst>
      <p:ext uri="{BB962C8B-B14F-4D97-AF65-F5344CB8AC3E}">
        <p14:creationId xmlns:p14="http://schemas.microsoft.com/office/powerpoint/2010/main" val="2108271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CD7155DD-EF80-BC8A-3839-B5620E554C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24330">
            <a:off x="4476829" y="1640102"/>
            <a:ext cx="3238342" cy="3577797"/>
          </a:xfrm>
          <a:prstGeom prst="rect">
            <a:avLst/>
          </a:prstGeom>
        </p:spPr>
      </p:pic>
      <p:sp>
        <p:nvSpPr>
          <p:cNvPr id="2" name="Titolo 1">
            <a:extLst>
              <a:ext uri="{FF2B5EF4-FFF2-40B4-BE49-F238E27FC236}">
                <a16:creationId xmlns:a16="http://schemas.microsoft.com/office/drawing/2014/main" id="{25FE61A5-D542-D440-42E8-58F9EF036B11}"/>
              </a:ext>
            </a:extLst>
          </p:cNvPr>
          <p:cNvSpPr>
            <a:spLocks noGrp="1"/>
          </p:cNvSpPr>
          <p:nvPr>
            <p:ph type="title"/>
          </p:nvPr>
        </p:nvSpPr>
        <p:spPr>
          <a:xfrm>
            <a:off x="838200" y="2957107"/>
            <a:ext cx="10515600" cy="943786"/>
          </a:xfrm>
        </p:spPr>
        <p:txBody>
          <a:bodyPr/>
          <a:lstStyle/>
          <a:p>
            <a:pPr algn="ctr"/>
            <a:r>
              <a:rPr lang="it-IT" dirty="0"/>
              <a:t>WHEN?</a:t>
            </a:r>
          </a:p>
        </p:txBody>
      </p:sp>
    </p:spTree>
    <p:extLst>
      <p:ext uri="{BB962C8B-B14F-4D97-AF65-F5344CB8AC3E}">
        <p14:creationId xmlns:p14="http://schemas.microsoft.com/office/powerpoint/2010/main" val="2896027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CE97749-0031-C77A-84DA-2BC3404A38B6}"/>
              </a:ext>
            </a:extLst>
          </p:cNvPr>
          <p:cNvPicPr>
            <a:picLocks noChangeAspect="1"/>
          </p:cNvPicPr>
          <p:nvPr/>
        </p:nvPicPr>
        <p:blipFill>
          <a:blip r:embed="rId2"/>
          <a:stretch>
            <a:fillRect/>
          </a:stretch>
        </p:blipFill>
        <p:spPr>
          <a:xfrm>
            <a:off x="623123" y="904522"/>
            <a:ext cx="10945753" cy="5048955"/>
          </a:xfrm>
          <a:prstGeom prst="rect">
            <a:avLst/>
          </a:prstGeom>
        </p:spPr>
      </p:pic>
      <p:sp>
        <p:nvSpPr>
          <p:cNvPr id="4" name="Rectangle 1">
            <a:extLst>
              <a:ext uri="{FF2B5EF4-FFF2-40B4-BE49-F238E27FC236}">
                <a16:creationId xmlns:a16="http://schemas.microsoft.com/office/drawing/2014/main" id="{41517985-65D1-995E-7FD4-78114CBDC30A}"/>
              </a:ext>
            </a:extLst>
          </p:cNvPr>
          <p:cNvSpPr>
            <a:spLocks noChangeArrowheads="1"/>
          </p:cNvSpPr>
          <p:nvPr/>
        </p:nvSpPr>
        <p:spPr bwMode="auto">
          <a:xfrm>
            <a:off x="0" y="6642556"/>
            <a:ext cx="12192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800" b="0" i="0" u="none" strike="noStrike" cap="none" normalizeH="0" baseline="0" dirty="0" err="1">
                <a:ln>
                  <a:noFill/>
                </a:ln>
                <a:solidFill>
                  <a:schemeClr val="tx1"/>
                </a:solidFill>
                <a:effectLst/>
                <a:latin typeface="Arial" panose="020B0604020202020204" pitchFamily="34" charset="0"/>
              </a:rPr>
              <a:t>Gajos</a:t>
            </a:r>
            <a:r>
              <a:rPr kumimoji="0" lang="it-IT" altLang="it-IT" sz="800" b="0" i="0" u="none" strike="noStrike" cap="none" normalizeH="0" baseline="0" dirty="0">
                <a:ln>
                  <a:noFill/>
                </a:ln>
                <a:solidFill>
                  <a:schemeClr val="tx1"/>
                </a:solidFill>
                <a:effectLst/>
                <a:latin typeface="Arial" panose="020B0604020202020204" pitchFamily="34" charset="0"/>
              </a:rPr>
              <a:t>, G. (2025). Breaking the weight </a:t>
            </a:r>
            <a:r>
              <a:rPr kumimoji="0" lang="it-IT" altLang="it-IT" sz="800" b="0" i="0" u="none" strike="noStrike" cap="none" normalizeH="0" baseline="0" dirty="0" err="1">
                <a:ln>
                  <a:noFill/>
                </a:ln>
                <a:solidFill>
                  <a:schemeClr val="tx1"/>
                </a:solidFill>
                <a:effectLst/>
                <a:latin typeface="Arial" panose="020B0604020202020204" pitchFamily="34" charset="0"/>
              </a:rPr>
              <a:t>loss</a:t>
            </a:r>
            <a:r>
              <a:rPr kumimoji="0" lang="it-IT" altLang="it-IT" sz="800" b="0" i="0" u="none" strike="noStrike" cap="none" normalizeH="0" baseline="0" dirty="0">
                <a:ln>
                  <a:noFill/>
                </a:ln>
                <a:solidFill>
                  <a:schemeClr val="tx1"/>
                </a:solidFill>
                <a:effectLst/>
                <a:latin typeface="Arial" panose="020B0604020202020204" pitchFamily="34" charset="0"/>
              </a:rPr>
              <a:t> </a:t>
            </a:r>
            <a:r>
              <a:rPr kumimoji="0" lang="it-IT" altLang="it-IT" sz="800" b="0" i="0" u="none" strike="noStrike" cap="none" normalizeH="0" baseline="0" dirty="0" err="1">
                <a:ln>
                  <a:noFill/>
                </a:ln>
                <a:solidFill>
                  <a:schemeClr val="tx1"/>
                </a:solidFill>
                <a:effectLst/>
                <a:latin typeface="Arial" panose="020B0604020202020204" pitchFamily="34" charset="0"/>
              </a:rPr>
              <a:t>paradox</a:t>
            </a:r>
            <a:r>
              <a:rPr kumimoji="0" lang="it-IT" altLang="it-IT" sz="800" b="0" i="0" u="none" strike="noStrike" cap="none" normalizeH="0" baseline="0" dirty="0">
                <a:ln>
                  <a:noFill/>
                </a:ln>
                <a:solidFill>
                  <a:schemeClr val="tx1"/>
                </a:solidFill>
                <a:effectLst/>
                <a:latin typeface="Arial" panose="020B0604020202020204" pitchFamily="34" charset="0"/>
              </a:rPr>
              <a:t>: from weight </a:t>
            </a:r>
            <a:r>
              <a:rPr kumimoji="0" lang="it-IT" altLang="it-IT" sz="800" b="0" i="0" u="none" strike="noStrike" cap="none" normalizeH="0" baseline="0" dirty="0" err="1">
                <a:ln>
                  <a:noFill/>
                </a:ln>
                <a:solidFill>
                  <a:schemeClr val="tx1"/>
                </a:solidFill>
                <a:effectLst/>
                <a:latin typeface="Arial" panose="020B0604020202020204" pitchFamily="34" charset="0"/>
              </a:rPr>
              <a:t>reduction</a:t>
            </a:r>
            <a:r>
              <a:rPr kumimoji="0" lang="it-IT" altLang="it-IT" sz="800" b="0" i="0" u="none" strike="noStrike" cap="none" normalizeH="0" baseline="0" dirty="0">
                <a:ln>
                  <a:noFill/>
                </a:ln>
                <a:solidFill>
                  <a:schemeClr val="tx1"/>
                </a:solidFill>
                <a:effectLst/>
                <a:latin typeface="Arial" panose="020B0604020202020204" pitchFamily="34" charset="0"/>
              </a:rPr>
              <a:t> to </a:t>
            </a:r>
            <a:r>
              <a:rPr kumimoji="0" lang="it-IT" altLang="it-IT" sz="800" b="0" i="0" u="none" strike="noStrike" cap="none" normalizeH="0" baseline="0" dirty="0" err="1">
                <a:ln>
                  <a:noFill/>
                </a:ln>
                <a:solidFill>
                  <a:schemeClr val="tx1"/>
                </a:solidFill>
                <a:effectLst/>
                <a:latin typeface="Arial" panose="020B0604020202020204" pitchFamily="34" charset="0"/>
              </a:rPr>
              <a:t>cardiovascular</a:t>
            </a:r>
            <a:r>
              <a:rPr kumimoji="0" lang="it-IT" altLang="it-IT" sz="800" b="0" i="0" u="none" strike="noStrike" cap="none" normalizeH="0" baseline="0" dirty="0">
                <a:ln>
                  <a:noFill/>
                </a:ln>
                <a:solidFill>
                  <a:schemeClr val="tx1"/>
                </a:solidFill>
                <a:effectLst/>
                <a:latin typeface="Arial" panose="020B0604020202020204" pitchFamily="34" charset="0"/>
              </a:rPr>
              <a:t> benefit in </a:t>
            </a:r>
            <a:r>
              <a:rPr kumimoji="0" lang="it-IT" altLang="it-IT" sz="800" b="0" i="0" u="none" strike="noStrike" cap="none" normalizeH="0" baseline="0" dirty="0" err="1">
                <a:ln>
                  <a:noFill/>
                </a:ln>
                <a:solidFill>
                  <a:schemeClr val="tx1"/>
                </a:solidFill>
                <a:effectLst/>
                <a:latin typeface="Arial" panose="020B0604020202020204" pitchFamily="34" charset="0"/>
              </a:rPr>
              <a:t>obesity</a:t>
            </a:r>
            <a:r>
              <a:rPr kumimoji="0" lang="it-IT" altLang="it-IT" sz="800" b="0" i="0" u="none" strike="noStrike" cap="none" normalizeH="0" baseline="0" dirty="0">
                <a:ln>
                  <a:noFill/>
                </a:ln>
                <a:solidFill>
                  <a:schemeClr val="tx1"/>
                </a:solidFill>
                <a:effectLst/>
                <a:latin typeface="Arial" panose="020B0604020202020204" pitchFamily="34" charset="0"/>
              </a:rPr>
              <a:t> treatment. </a:t>
            </a:r>
            <a:r>
              <a:rPr kumimoji="0" lang="it-IT" altLang="it-IT" sz="800" b="0" i="1" u="none" strike="noStrike" cap="none" normalizeH="0" baseline="0" dirty="0" err="1">
                <a:ln>
                  <a:noFill/>
                </a:ln>
                <a:solidFill>
                  <a:schemeClr val="tx1"/>
                </a:solidFill>
                <a:effectLst/>
                <a:latin typeface="Arial" panose="020B0604020202020204" pitchFamily="34" charset="0"/>
              </a:rPr>
              <a:t>Polish</a:t>
            </a:r>
            <a:r>
              <a:rPr kumimoji="0" lang="it-IT" altLang="it-IT" sz="800" b="0" i="1" u="none" strike="noStrike" cap="none" normalizeH="0" baseline="0" dirty="0">
                <a:ln>
                  <a:noFill/>
                </a:ln>
                <a:solidFill>
                  <a:schemeClr val="tx1"/>
                </a:solidFill>
                <a:effectLst/>
                <a:latin typeface="Arial" panose="020B0604020202020204" pitchFamily="34" charset="0"/>
              </a:rPr>
              <a:t> Archives of </a:t>
            </a:r>
            <a:r>
              <a:rPr kumimoji="0" lang="it-IT" altLang="it-IT" sz="800" b="0" i="1" u="none" strike="noStrike" cap="none" normalizeH="0" baseline="0" dirty="0" err="1">
                <a:ln>
                  <a:noFill/>
                </a:ln>
                <a:solidFill>
                  <a:schemeClr val="tx1"/>
                </a:solidFill>
                <a:effectLst/>
                <a:latin typeface="Arial" panose="020B0604020202020204" pitchFamily="34" charset="0"/>
              </a:rPr>
              <a:t>Internal</a:t>
            </a:r>
            <a:r>
              <a:rPr kumimoji="0" lang="it-IT" altLang="it-IT" sz="800" b="0" i="1" u="none" strike="noStrike" cap="none" normalizeH="0" baseline="0" dirty="0">
                <a:ln>
                  <a:noFill/>
                </a:ln>
                <a:solidFill>
                  <a:schemeClr val="tx1"/>
                </a:solidFill>
                <a:effectLst/>
                <a:latin typeface="Arial" panose="020B0604020202020204" pitchFamily="34" charset="0"/>
              </a:rPr>
              <a:t> Medicine</a:t>
            </a:r>
            <a:endParaRPr kumimoji="0" lang="it-IT" altLang="it-IT" sz="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82639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52F2046-B926-0AB5-D536-0D222E3DDAFB}"/>
              </a:ext>
            </a:extLst>
          </p:cNvPr>
          <p:cNvPicPr>
            <a:picLocks noChangeAspect="1"/>
          </p:cNvPicPr>
          <p:nvPr/>
        </p:nvPicPr>
        <p:blipFill>
          <a:blip r:embed="rId2"/>
          <a:stretch>
            <a:fillRect/>
          </a:stretch>
        </p:blipFill>
        <p:spPr>
          <a:xfrm>
            <a:off x="471376" y="353693"/>
            <a:ext cx="11249247" cy="6150613"/>
          </a:xfrm>
          <a:prstGeom prst="rect">
            <a:avLst/>
          </a:prstGeom>
        </p:spPr>
      </p:pic>
      <p:sp>
        <p:nvSpPr>
          <p:cNvPr id="4" name="Rectangle 1">
            <a:extLst>
              <a:ext uri="{FF2B5EF4-FFF2-40B4-BE49-F238E27FC236}">
                <a16:creationId xmlns:a16="http://schemas.microsoft.com/office/drawing/2014/main" id="{B6554179-D929-546A-0343-C10EA12DB921}"/>
              </a:ext>
            </a:extLst>
          </p:cNvPr>
          <p:cNvSpPr>
            <a:spLocks noChangeArrowheads="1"/>
          </p:cNvSpPr>
          <p:nvPr/>
        </p:nvSpPr>
        <p:spPr bwMode="auto">
          <a:xfrm>
            <a:off x="0" y="6642556"/>
            <a:ext cx="12192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800" b="0" i="0" u="none" strike="noStrike" cap="none" normalizeH="0" baseline="0" dirty="0" err="1">
                <a:ln>
                  <a:noFill/>
                </a:ln>
                <a:solidFill>
                  <a:schemeClr val="tx1"/>
                </a:solidFill>
                <a:effectLst/>
                <a:latin typeface="Arial" panose="020B0604020202020204" pitchFamily="34" charset="0"/>
              </a:rPr>
              <a:t>Gajos</a:t>
            </a:r>
            <a:r>
              <a:rPr kumimoji="0" lang="it-IT" altLang="it-IT" sz="800" b="0" i="0" u="none" strike="noStrike" cap="none" normalizeH="0" baseline="0" dirty="0">
                <a:ln>
                  <a:noFill/>
                </a:ln>
                <a:solidFill>
                  <a:schemeClr val="tx1"/>
                </a:solidFill>
                <a:effectLst/>
                <a:latin typeface="Arial" panose="020B0604020202020204" pitchFamily="34" charset="0"/>
              </a:rPr>
              <a:t>, G. (2025). Breaking the weight </a:t>
            </a:r>
            <a:r>
              <a:rPr kumimoji="0" lang="it-IT" altLang="it-IT" sz="800" b="0" i="0" u="none" strike="noStrike" cap="none" normalizeH="0" baseline="0" dirty="0" err="1">
                <a:ln>
                  <a:noFill/>
                </a:ln>
                <a:solidFill>
                  <a:schemeClr val="tx1"/>
                </a:solidFill>
                <a:effectLst/>
                <a:latin typeface="Arial" panose="020B0604020202020204" pitchFamily="34" charset="0"/>
              </a:rPr>
              <a:t>loss</a:t>
            </a:r>
            <a:r>
              <a:rPr kumimoji="0" lang="it-IT" altLang="it-IT" sz="800" b="0" i="0" u="none" strike="noStrike" cap="none" normalizeH="0" baseline="0" dirty="0">
                <a:ln>
                  <a:noFill/>
                </a:ln>
                <a:solidFill>
                  <a:schemeClr val="tx1"/>
                </a:solidFill>
                <a:effectLst/>
                <a:latin typeface="Arial" panose="020B0604020202020204" pitchFamily="34" charset="0"/>
              </a:rPr>
              <a:t> </a:t>
            </a:r>
            <a:r>
              <a:rPr kumimoji="0" lang="it-IT" altLang="it-IT" sz="800" b="0" i="0" u="none" strike="noStrike" cap="none" normalizeH="0" baseline="0" dirty="0" err="1">
                <a:ln>
                  <a:noFill/>
                </a:ln>
                <a:solidFill>
                  <a:schemeClr val="tx1"/>
                </a:solidFill>
                <a:effectLst/>
                <a:latin typeface="Arial" panose="020B0604020202020204" pitchFamily="34" charset="0"/>
              </a:rPr>
              <a:t>paradox</a:t>
            </a:r>
            <a:r>
              <a:rPr kumimoji="0" lang="it-IT" altLang="it-IT" sz="800" b="0" i="0" u="none" strike="noStrike" cap="none" normalizeH="0" baseline="0" dirty="0">
                <a:ln>
                  <a:noFill/>
                </a:ln>
                <a:solidFill>
                  <a:schemeClr val="tx1"/>
                </a:solidFill>
                <a:effectLst/>
                <a:latin typeface="Arial" panose="020B0604020202020204" pitchFamily="34" charset="0"/>
              </a:rPr>
              <a:t>: from weight </a:t>
            </a:r>
            <a:r>
              <a:rPr kumimoji="0" lang="it-IT" altLang="it-IT" sz="800" b="0" i="0" u="none" strike="noStrike" cap="none" normalizeH="0" baseline="0" dirty="0" err="1">
                <a:ln>
                  <a:noFill/>
                </a:ln>
                <a:solidFill>
                  <a:schemeClr val="tx1"/>
                </a:solidFill>
                <a:effectLst/>
                <a:latin typeface="Arial" panose="020B0604020202020204" pitchFamily="34" charset="0"/>
              </a:rPr>
              <a:t>reduction</a:t>
            </a:r>
            <a:r>
              <a:rPr kumimoji="0" lang="it-IT" altLang="it-IT" sz="800" b="0" i="0" u="none" strike="noStrike" cap="none" normalizeH="0" baseline="0" dirty="0">
                <a:ln>
                  <a:noFill/>
                </a:ln>
                <a:solidFill>
                  <a:schemeClr val="tx1"/>
                </a:solidFill>
                <a:effectLst/>
                <a:latin typeface="Arial" panose="020B0604020202020204" pitchFamily="34" charset="0"/>
              </a:rPr>
              <a:t> to </a:t>
            </a:r>
            <a:r>
              <a:rPr kumimoji="0" lang="it-IT" altLang="it-IT" sz="800" b="0" i="0" u="none" strike="noStrike" cap="none" normalizeH="0" baseline="0" dirty="0" err="1">
                <a:ln>
                  <a:noFill/>
                </a:ln>
                <a:solidFill>
                  <a:schemeClr val="tx1"/>
                </a:solidFill>
                <a:effectLst/>
                <a:latin typeface="Arial" panose="020B0604020202020204" pitchFamily="34" charset="0"/>
              </a:rPr>
              <a:t>cardiovascular</a:t>
            </a:r>
            <a:r>
              <a:rPr kumimoji="0" lang="it-IT" altLang="it-IT" sz="800" b="0" i="0" u="none" strike="noStrike" cap="none" normalizeH="0" baseline="0" dirty="0">
                <a:ln>
                  <a:noFill/>
                </a:ln>
                <a:solidFill>
                  <a:schemeClr val="tx1"/>
                </a:solidFill>
                <a:effectLst/>
                <a:latin typeface="Arial" panose="020B0604020202020204" pitchFamily="34" charset="0"/>
              </a:rPr>
              <a:t> benefit in </a:t>
            </a:r>
            <a:r>
              <a:rPr kumimoji="0" lang="it-IT" altLang="it-IT" sz="800" b="0" i="0" u="none" strike="noStrike" cap="none" normalizeH="0" baseline="0" dirty="0" err="1">
                <a:ln>
                  <a:noFill/>
                </a:ln>
                <a:solidFill>
                  <a:schemeClr val="tx1"/>
                </a:solidFill>
                <a:effectLst/>
                <a:latin typeface="Arial" panose="020B0604020202020204" pitchFamily="34" charset="0"/>
              </a:rPr>
              <a:t>obesity</a:t>
            </a:r>
            <a:r>
              <a:rPr kumimoji="0" lang="it-IT" altLang="it-IT" sz="800" b="0" i="0" u="none" strike="noStrike" cap="none" normalizeH="0" baseline="0" dirty="0">
                <a:ln>
                  <a:noFill/>
                </a:ln>
                <a:solidFill>
                  <a:schemeClr val="tx1"/>
                </a:solidFill>
                <a:effectLst/>
                <a:latin typeface="Arial" panose="020B0604020202020204" pitchFamily="34" charset="0"/>
              </a:rPr>
              <a:t> treatment. </a:t>
            </a:r>
            <a:r>
              <a:rPr kumimoji="0" lang="it-IT" altLang="it-IT" sz="800" b="0" i="1" u="none" strike="noStrike" cap="none" normalizeH="0" baseline="0" dirty="0" err="1">
                <a:ln>
                  <a:noFill/>
                </a:ln>
                <a:solidFill>
                  <a:schemeClr val="tx1"/>
                </a:solidFill>
                <a:effectLst/>
                <a:latin typeface="Arial" panose="020B0604020202020204" pitchFamily="34" charset="0"/>
              </a:rPr>
              <a:t>Polish</a:t>
            </a:r>
            <a:r>
              <a:rPr kumimoji="0" lang="it-IT" altLang="it-IT" sz="800" b="0" i="1" u="none" strike="noStrike" cap="none" normalizeH="0" baseline="0" dirty="0">
                <a:ln>
                  <a:noFill/>
                </a:ln>
                <a:solidFill>
                  <a:schemeClr val="tx1"/>
                </a:solidFill>
                <a:effectLst/>
                <a:latin typeface="Arial" panose="020B0604020202020204" pitchFamily="34" charset="0"/>
              </a:rPr>
              <a:t> Archives of </a:t>
            </a:r>
            <a:r>
              <a:rPr kumimoji="0" lang="it-IT" altLang="it-IT" sz="800" b="0" i="1" u="none" strike="noStrike" cap="none" normalizeH="0" baseline="0" dirty="0" err="1">
                <a:ln>
                  <a:noFill/>
                </a:ln>
                <a:solidFill>
                  <a:schemeClr val="tx1"/>
                </a:solidFill>
                <a:effectLst/>
                <a:latin typeface="Arial" panose="020B0604020202020204" pitchFamily="34" charset="0"/>
              </a:rPr>
              <a:t>Internal</a:t>
            </a:r>
            <a:r>
              <a:rPr kumimoji="0" lang="it-IT" altLang="it-IT" sz="800" b="0" i="1" u="none" strike="noStrike" cap="none" normalizeH="0" baseline="0" dirty="0">
                <a:ln>
                  <a:noFill/>
                </a:ln>
                <a:solidFill>
                  <a:schemeClr val="tx1"/>
                </a:solidFill>
                <a:effectLst/>
                <a:latin typeface="Arial" panose="020B0604020202020204" pitchFamily="34" charset="0"/>
              </a:rPr>
              <a:t> Medicine</a:t>
            </a:r>
            <a:endParaRPr kumimoji="0" lang="it-IT" altLang="it-IT" sz="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40612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B908822-31DB-8208-0C34-C7829C3979E2}"/>
              </a:ext>
            </a:extLst>
          </p:cNvPr>
          <p:cNvPicPr>
            <a:picLocks noChangeAspect="1"/>
          </p:cNvPicPr>
          <p:nvPr/>
        </p:nvPicPr>
        <p:blipFill>
          <a:blip r:embed="rId2"/>
          <a:stretch>
            <a:fillRect/>
          </a:stretch>
        </p:blipFill>
        <p:spPr>
          <a:xfrm>
            <a:off x="0" y="976819"/>
            <a:ext cx="12192000" cy="4904362"/>
          </a:xfrm>
          <a:prstGeom prst="rect">
            <a:avLst/>
          </a:prstGeom>
        </p:spPr>
      </p:pic>
      <p:sp>
        <p:nvSpPr>
          <p:cNvPr id="4" name="Rectangle 1">
            <a:extLst>
              <a:ext uri="{FF2B5EF4-FFF2-40B4-BE49-F238E27FC236}">
                <a16:creationId xmlns:a16="http://schemas.microsoft.com/office/drawing/2014/main" id="{D0388F25-D3B3-4DFA-64AA-F13CFD5E7A56}"/>
              </a:ext>
            </a:extLst>
          </p:cNvPr>
          <p:cNvSpPr>
            <a:spLocks noChangeArrowheads="1"/>
          </p:cNvSpPr>
          <p:nvPr/>
        </p:nvSpPr>
        <p:spPr bwMode="auto">
          <a:xfrm>
            <a:off x="0" y="6642556"/>
            <a:ext cx="12192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800" b="0" i="0" u="none" strike="noStrike" cap="none" normalizeH="0" baseline="0" dirty="0" err="1">
                <a:ln>
                  <a:noFill/>
                </a:ln>
                <a:solidFill>
                  <a:schemeClr val="tx1"/>
                </a:solidFill>
                <a:effectLst/>
                <a:latin typeface="Arial" panose="020B0604020202020204" pitchFamily="34" charset="0"/>
              </a:rPr>
              <a:t>Gajos</a:t>
            </a:r>
            <a:r>
              <a:rPr kumimoji="0" lang="it-IT" altLang="it-IT" sz="800" b="0" i="0" u="none" strike="noStrike" cap="none" normalizeH="0" baseline="0" dirty="0">
                <a:ln>
                  <a:noFill/>
                </a:ln>
                <a:solidFill>
                  <a:schemeClr val="tx1"/>
                </a:solidFill>
                <a:effectLst/>
                <a:latin typeface="Arial" panose="020B0604020202020204" pitchFamily="34" charset="0"/>
              </a:rPr>
              <a:t>, G. (2025). Breaking the weight </a:t>
            </a:r>
            <a:r>
              <a:rPr kumimoji="0" lang="it-IT" altLang="it-IT" sz="800" b="0" i="0" u="none" strike="noStrike" cap="none" normalizeH="0" baseline="0" dirty="0" err="1">
                <a:ln>
                  <a:noFill/>
                </a:ln>
                <a:solidFill>
                  <a:schemeClr val="tx1"/>
                </a:solidFill>
                <a:effectLst/>
                <a:latin typeface="Arial" panose="020B0604020202020204" pitchFamily="34" charset="0"/>
              </a:rPr>
              <a:t>loss</a:t>
            </a:r>
            <a:r>
              <a:rPr kumimoji="0" lang="it-IT" altLang="it-IT" sz="800" b="0" i="0" u="none" strike="noStrike" cap="none" normalizeH="0" baseline="0" dirty="0">
                <a:ln>
                  <a:noFill/>
                </a:ln>
                <a:solidFill>
                  <a:schemeClr val="tx1"/>
                </a:solidFill>
                <a:effectLst/>
                <a:latin typeface="Arial" panose="020B0604020202020204" pitchFamily="34" charset="0"/>
              </a:rPr>
              <a:t> </a:t>
            </a:r>
            <a:r>
              <a:rPr kumimoji="0" lang="it-IT" altLang="it-IT" sz="800" b="0" i="0" u="none" strike="noStrike" cap="none" normalizeH="0" baseline="0" dirty="0" err="1">
                <a:ln>
                  <a:noFill/>
                </a:ln>
                <a:solidFill>
                  <a:schemeClr val="tx1"/>
                </a:solidFill>
                <a:effectLst/>
                <a:latin typeface="Arial" panose="020B0604020202020204" pitchFamily="34" charset="0"/>
              </a:rPr>
              <a:t>paradox</a:t>
            </a:r>
            <a:r>
              <a:rPr kumimoji="0" lang="it-IT" altLang="it-IT" sz="800" b="0" i="0" u="none" strike="noStrike" cap="none" normalizeH="0" baseline="0" dirty="0">
                <a:ln>
                  <a:noFill/>
                </a:ln>
                <a:solidFill>
                  <a:schemeClr val="tx1"/>
                </a:solidFill>
                <a:effectLst/>
                <a:latin typeface="Arial" panose="020B0604020202020204" pitchFamily="34" charset="0"/>
              </a:rPr>
              <a:t>: from weight </a:t>
            </a:r>
            <a:r>
              <a:rPr kumimoji="0" lang="it-IT" altLang="it-IT" sz="800" b="0" i="0" u="none" strike="noStrike" cap="none" normalizeH="0" baseline="0" dirty="0" err="1">
                <a:ln>
                  <a:noFill/>
                </a:ln>
                <a:solidFill>
                  <a:schemeClr val="tx1"/>
                </a:solidFill>
                <a:effectLst/>
                <a:latin typeface="Arial" panose="020B0604020202020204" pitchFamily="34" charset="0"/>
              </a:rPr>
              <a:t>reduction</a:t>
            </a:r>
            <a:r>
              <a:rPr kumimoji="0" lang="it-IT" altLang="it-IT" sz="800" b="0" i="0" u="none" strike="noStrike" cap="none" normalizeH="0" baseline="0" dirty="0">
                <a:ln>
                  <a:noFill/>
                </a:ln>
                <a:solidFill>
                  <a:schemeClr val="tx1"/>
                </a:solidFill>
                <a:effectLst/>
                <a:latin typeface="Arial" panose="020B0604020202020204" pitchFamily="34" charset="0"/>
              </a:rPr>
              <a:t> to </a:t>
            </a:r>
            <a:r>
              <a:rPr kumimoji="0" lang="it-IT" altLang="it-IT" sz="800" b="0" i="0" u="none" strike="noStrike" cap="none" normalizeH="0" baseline="0" dirty="0" err="1">
                <a:ln>
                  <a:noFill/>
                </a:ln>
                <a:solidFill>
                  <a:schemeClr val="tx1"/>
                </a:solidFill>
                <a:effectLst/>
                <a:latin typeface="Arial" panose="020B0604020202020204" pitchFamily="34" charset="0"/>
              </a:rPr>
              <a:t>cardiovascular</a:t>
            </a:r>
            <a:r>
              <a:rPr kumimoji="0" lang="it-IT" altLang="it-IT" sz="800" b="0" i="0" u="none" strike="noStrike" cap="none" normalizeH="0" baseline="0" dirty="0">
                <a:ln>
                  <a:noFill/>
                </a:ln>
                <a:solidFill>
                  <a:schemeClr val="tx1"/>
                </a:solidFill>
                <a:effectLst/>
                <a:latin typeface="Arial" panose="020B0604020202020204" pitchFamily="34" charset="0"/>
              </a:rPr>
              <a:t> benefit in </a:t>
            </a:r>
            <a:r>
              <a:rPr kumimoji="0" lang="it-IT" altLang="it-IT" sz="800" b="0" i="0" u="none" strike="noStrike" cap="none" normalizeH="0" baseline="0" dirty="0" err="1">
                <a:ln>
                  <a:noFill/>
                </a:ln>
                <a:solidFill>
                  <a:schemeClr val="tx1"/>
                </a:solidFill>
                <a:effectLst/>
                <a:latin typeface="Arial" panose="020B0604020202020204" pitchFamily="34" charset="0"/>
              </a:rPr>
              <a:t>obesity</a:t>
            </a:r>
            <a:r>
              <a:rPr kumimoji="0" lang="it-IT" altLang="it-IT" sz="800" b="0" i="0" u="none" strike="noStrike" cap="none" normalizeH="0" baseline="0" dirty="0">
                <a:ln>
                  <a:noFill/>
                </a:ln>
                <a:solidFill>
                  <a:schemeClr val="tx1"/>
                </a:solidFill>
                <a:effectLst/>
                <a:latin typeface="Arial" panose="020B0604020202020204" pitchFamily="34" charset="0"/>
              </a:rPr>
              <a:t> treatment. </a:t>
            </a:r>
            <a:r>
              <a:rPr kumimoji="0" lang="it-IT" altLang="it-IT" sz="800" b="0" i="1" u="none" strike="noStrike" cap="none" normalizeH="0" baseline="0" dirty="0" err="1">
                <a:ln>
                  <a:noFill/>
                </a:ln>
                <a:solidFill>
                  <a:schemeClr val="tx1"/>
                </a:solidFill>
                <a:effectLst/>
                <a:latin typeface="Arial" panose="020B0604020202020204" pitchFamily="34" charset="0"/>
              </a:rPr>
              <a:t>Polish</a:t>
            </a:r>
            <a:r>
              <a:rPr kumimoji="0" lang="it-IT" altLang="it-IT" sz="800" b="0" i="1" u="none" strike="noStrike" cap="none" normalizeH="0" baseline="0" dirty="0">
                <a:ln>
                  <a:noFill/>
                </a:ln>
                <a:solidFill>
                  <a:schemeClr val="tx1"/>
                </a:solidFill>
                <a:effectLst/>
                <a:latin typeface="Arial" panose="020B0604020202020204" pitchFamily="34" charset="0"/>
              </a:rPr>
              <a:t> Archives of </a:t>
            </a:r>
            <a:r>
              <a:rPr kumimoji="0" lang="it-IT" altLang="it-IT" sz="800" b="0" i="1" u="none" strike="noStrike" cap="none" normalizeH="0" baseline="0" dirty="0" err="1">
                <a:ln>
                  <a:noFill/>
                </a:ln>
                <a:solidFill>
                  <a:schemeClr val="tx1"/>
                </a:solidFill>
                <a:effectLst/>
                <a:latin typeface="Arial" panose="020B0604020202020204" pitchFamily="34" charset="0"/>
              </a:rPr>
              <a:t>Internal</a:t>
            </a:r>
            <a:r>
              <a:rPr kumimoji="0" lang="it-IT" altLang="it-IT" sz="800" b="0" i="1" u="none" strike="noStrike" cap="none" normalizeH="0" baseline="0" dirty="0">
                <a:ln>
                  <a:noFill/>
                </a:ln>
                <a:solidFill>
                  <a:schemeClr val="tx1"/>
                </a:solidFill>
                <a:effectLst/>
                <a:latin typeface="Arial" panose="020B0604020202020204" pitchFamily="34" charset="0"/>
              </a:rPr>
              <a:t> Medicine</a:t>
            </a:r>
            <a:endParaRPr kumimoji="0" lang="it-IT" altLang="it-IT" sz="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16083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2">
            <a:extLst>
              <a:ext uri="{FF2B5EF4-FFF2-40B4-BE49-F238E27FC236}">
                <a16:creationId xmlns:a16="http://schemas.microsoft.com/office/drawing/2014/main" id="{29AB3744-EA90-B37B-78B7-CD6133515049}"/>
              </a:ext>
            </a:extLst>
          </p:cNvPr>
          <p:cNvSpPr txBox="1">
            <a:spLocks/>
          </p:cNvSpPr>
          <p:nvPr/>
        </p:nvSpPr>
        <p:spPr>
          <a:xfrm>
            <a:off x="4294542" y="435036"/>
            <a:ext cx="3602917" cy="9313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8800" dirty="0">
                <a:solidFill>
                  <a:srgbClr val="C00000"/>
                </a:solidFill>
                <a:latin typeface="Ink Free" panose="03080402000500000000" pitchFamily="66" charset="0"/>
              </a:rPr>
              <a:t>Grazie</a:t>
            </a:r>
          </a:p>
        </p:txBody>
      </p:sp>
      <p:grpSp>
        <p:nvGrpSpPr>
          <p:cNvPr id="3" name="Gruppo 2">
            <a:extLst>
              <a:ext uri="{FF2B5EF4-FFF2-40B4-BE49-F238E27FC236}">
                <a16:creationId xmlns:a16="http://schemas.microsoft.com/office/drawing/2014/main" id="{DCEF4AE6-BB94-E859-272A-2615CE065276}"/>
              </a:ext>
            </a:extLst>
          </p:cNvPr>
          <p:cNvGrpSpPr/>
          <p:nvPr/>
        </p:nvGrpSpPr>
        <p:grpSpPr>
          <a:xfrm>
            <a:off x="0" y="2039417"/>
            <a:ext cx="4559088" cy="2977706"/>
            <a:chOff x="6635460" y="1853551"/>
            <a:chExt cx="6096000" cy="3744692"/>
          </a:xfrm>
        </p:grpSpPr>
        <p:pic>
          <p:nvPicPr>
            <p:cNvPr id="4" name="Picture 4">
              <a:extLst>
                <a:ext uri="{FF2B5EF4-FFF2-40B4-BE49-F238E27FC236}">
                  <a16:creationId xmlns:a16="http://schemas.microsoft.com/office/drawing/2014/main" id="{C018EB52-DBEC-F908-FA52-930B972F599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b="7978"/>
            <a:stretch/>
          </p:blipFill>
          <p:spPr>
            <a:xfrm>
              <a:off x="7400950" y="1853551"/>
              <a:ext cx="4565020" cy="3150898"/>
            </a:xfrm>
            <a:prstGeom prst="rect">
              <a:avLst/>
            </a:prstGeom>
          </p:spPr>
        </p:pic>
        <p:sp>
          <p:nvSpPr>
            <p:cNvPr id="5" name="TextBox 8">
              <a:extLst>
                <a:ext uri="{FF2B5EF4-FFF2-40B4-BE49-F238E27FC236}">
                  <a16:creationId xmlns:a16="http://schemas.microsoft.com/office/drawing/2014/main" id="{D0924E99-92CB-D9D2-8F1D-0172A760C6B3}"/>
                </a:ext>
              </a:extLst>
            </p:cNvPr>
            <p:cNvSpPr txBox="1"/>
            <p:nvPr/>
          </p:nvSpPr>
          <p:spPr>
            <a:xfrm>
              <a:off x="6635460" y="5056370"/>
              <a:ext cx="6096000" cy="54187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1E5082"/>
                  </a:solidFill>
                  <a:effectLst/>
                  <a:uLnTx/>
                  <a:uFillTx/>
                  <a:latin typeface="HelveticaNeueLT Std Lt" panose="020B0403020202020204" pitchFamily="34" charset="0"/>
                  <a:cs typeface="Courier New" panose="02070309020205020404" pitchFamily="49" charset="0"/>
                </a:rPr>
                <a:t>AULSS 5 Polesana</a:t>
              </a:r>
              <a:endParaRPr lang="it-IT" sz="1100" dirty="0">
                <a:solidFill>
                  <a:srgbClr val="1E5082"/>
                </a:solidFill>
                <a:latin typeface="HelveticaNeueLT Std Lt" panose="020B0403020202020204" pitchFamily="34" charset="0"/>
                <a:cs typeface="Courier New" panose="02070309020205020404" pitchFamily="49"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1E5082"/>
                  </a:solidFill>
                  <a:effectLst/>
                  <a:uLnTx/>
                  <a:uFillTx/>
                  <a:latin typeface="HelveticaNeueLT Std Lt" panose="020B0403020202020204" pitchFamily="34" charset="0"/>
                  <a:cs typeface="Courier New" panose="02070309020205020404" pitchFamily="49" charset="0"/>
                </a:rPr>
                <a:t>Ospedale Santa Maria della Misericordia di Rovigo</a:t>
              </a:r>
            </a:p>
          </p:txBody>
        </p:sp>
      </p:grpSp>
      <p:grpSp>
        <p:nvGrpSpPr>
          <p:cNvPr id="6" name="Gruppo 5">
            <a:extLst>
              <a:ext uri="{FF2B5EF4-FFF2-40B4-BE49-F238E27FC236}">
                <a16:creationId xmlns:a16="http://schemas.microsoft.com/office/drawing/2014/main" id="{742B9848-88EA-851E-DB82-2249D71ADC33}"/>
              </a:ext>
            </a:extLst>
          </p:cNvPr>
          <p:cNvGrpSpPr/>
          <p:nvPr/>
        </p:nvGrpSpPr>
        <p:grpSpPr>
          <a:xfrm>
            <a:off x="3885106" y="1982477"/>
            <a:ext cx="4090381" cy="3091586"/>
            <a:chOff x="717838" y="1625262"/>
            <a:chExt cx="4090381" cy="3091586"/>
          </a:xfrm>
        </p:grpSpPr>
        <p:sp>
          <p:nvSpPr>
            <p:cNvPr id="7" name="TextBox 6">
              <a:extLst>
                <a:ext uri="{FF2B5EF4-FFF2-40B4-BE49-F238E27FC236}">
                  <a16:creationId xmlns:a16="http://schemas.microsoft.com/office/drawing/2014/main" id="{D8A8CDE1-E8F9-03C6-CB53-BB5A11EF66AD}"/>
                </a:ext>
              </a:extLst>
            </p:cNvPr>
            <p:cNvSpPr txBox="1"/>
            <p:nvPr/>
          </p:nvSpPr>
          <p:spPr>
            <a:xfrm>
              <a:off x="717838" y="4409071"/>
              <a:ext cx="40767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dirty="0">
                  <a:solidFill>
                    <a:srgbClr val="1E5082"/>
                  </a:solidFill>
                  <a:latin typeface="HelveticaNeueLT Std Lt" panose="020B0403020202020204" pitchFamily="34" charset="0"/>
                  <a:cs typeface="Courier New" panose="02070309020205020404" pitchFamily="49" charset="0"/>
                </a:rPr>
                <a:t>@giuliamariapontesilli.md</a:t>
              </a:r>
              <a:endParaRPr kumimoji="0" lang="it-IT" sz="1400" b="0" i="0" u="none" strike="noStrike" kern="1200" cap="none" spc="0" normalizeH="0" baseline="0" noProof="0" dirty="0">
                <a:ln>
                  <a:noFill/>
                </a:ln>
                <a:solidFill>
                  <a:srgbClr val="1E5082"/>
                </a:solidFill>
                <a:effectLst/>
                <a:uLnTx/>
                <a:uFillTx/>
                <a:latin typeface="HelveticaNeueLT Std Lt" panose="020B0403020202020204" pitchFamily="34" charset="0"/>
                <a:cs typeface="Courier New" panose="02070309020205020404" pitchFamily="49" charset="0"/>
              </a:endParaRPr>
            </a:p>
          </p:txBody>
        </p:sp>
        <p:sp>
          <p:nvSpPr>
            <p:cNvPr id="8" name="TextBox 6">
              <a:extLst>
                <a:ext uri="{FF2B5EF4-FFF2-40B4-BE49-F238E27FC236}">
                  <a16:creationId xmlns:a16="http://schemas.microsoft.com/office/drawing/2014/main" id="{80FD489C-DA18-2BB0-9EA1-04326E5730AF}"/>
                </a:ext>
              </a:extLst>
            </p:cNvPr>
            <p:cNvSpPr txBox="1"/>
            <p:nvPr/>
          </p:nvSpPr>
          <p:spPr>
            <a:xfrm>
              <a:off x="731519" y="2598779"/>
              <a:ext cx="40767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dirty="0">
                  <a:solidFill>
                    <a:srgbClr val="1E5082"/>
                  </a:solidFill>
                  <a:latin typeface="HelveticaNeueLT Std Lt" panose="020B0403020202020204" pitchFamily="34" charset="0"/>
                  <a:cs typeface="Courier New" panose="02070309020205020404" pitchFamily="49" charset="0"/>
                </a:rPr>
                <a:t>giulia.pontesilli@aulss5.veneto.it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dirty="0">
                <a:solidFill>
                  <a:srgbClr val="1E5082"/>
                </a:solidFill>
                <a:latin typeface="HelveticaNeueLT Std Lt" panose="020B0403020202020204" pitchFamily="34" charset="0"/>
                <a:cs typeface="Courier New" panose="02070309020205020404" pitchFamily="49" charset="0"/>
              </a:endParaRPr>
            </a:p>
          </p:txBody>
        </p:sp>
        <p:pic>
          <p:nvPicPr>
            <p:cNvPr id="9" name="Picture 10">
              <a:extLst>
                <a:ext uri="{FF2B5EF4-FFF2-40B4-BE49-F238E27FC236}">
                  <a16:creationId xmlns:a16="http://schemas.microsoft.com/office/drawing/2014/main" id="{26024C42-9391-9D1D-172C-32D65DD071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7449" y="1625262"/>
              <a:ext cx="624840" cy="624840"/>
            </a:xfrm>
            <a:prstGeom prst="rect">
              <a:avLst/>
            </a:prstGeom>
          </p:spPr>
        </p:pic>
        <p:pic>
          <p:nvPicPr>
            <p:cNvPr id="10" name="Immagine 9">
              <a:extLst>
                <a:ext uri="{FF2B5EF4-FFF2-40B4-BE49-F238E27FC236}">
                  <a16:creationId xmlns:a16="http://schemas.microsoft.com/office/drawing/2014/main" id="{8B05DF85-E461-8DF3-A65E-05E5DBC418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0086" y="3554290"/>
              <a:ext cx="652203" cy="651566"/>
            </a:xfrm>
            <a:prstGeom prst="rect">
              <a:avLst/>
            </a:prstGeom>
          </p:spPr>
        </p:pic>
      </p:grpSp>
      <p:grpSp>
        <p:nvGrpSpPr>
          <p:cNvPr id="11" name="Gruppo 10">
            <a:extLst>
              <a:ext uri="{FF2B5EF4-FFF2-40B4-BE49-F238E27FC236}">
                <a16:creationId xmlns:a16="http://schemas.microsoft.com/office/drawing/2014/main" id="{158BB07F-8140-CF41-BADC-93433900FA95}"/>
              </a:ext>
            </a:extLst>
          </p:cNvPr>
          <p:cNvGrpSpPr/>
          <p:nvPr/>
        </p:nvGrpSpPr>
        <p:grpSpPr>
          <a:xfrm>
            <a:off x="7301506" y="2042761"/>
            <a:ext cx="4890494" cy="2971019"/>
            <a:chOff x="-792962" y="1853550"/>
            <a:chExt cx="6477856" cy="4008947"/>
          </a:xfrm>
        </p:grpSpPr>
        <p:pic>
          <p:nvPicPr>
            <p:cNvPr id="12" name="Immagine 11">
              <a:extLst>
                <a:ext uri="{FF2B5EF4-FFF2-40B4-BE49-F238E27FC236}">
                  <a16:creationId xmlns:a16="http://schemas.microsoft.com/office/drawing/2014/main" id="{6C40CF7C-3289-0034-F440-860166360687}"/>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colorTemperature colorTemp="5300"/>
                      </a14:imgEffect>
                    </a14:imgLayer>
                  </a14:imgProps>
                </a:ext>
                <a:ext uri="{28A0092B-C50C-407E-A947-70E740481C1C}">
                  <a14:useLocalDpi xmlns:a14="http://schemas.microsoft.com/office/drawing/2010/main" val="0"/>
                </a:ext>
              </a:extLst>
            </a:blip>
            <a:srcRect t="3711" b="4138"/>
            <a:stretch/>
          </p:blipFill>
          <p:spPr>
            <a:xfrm>
              <a:off x="0" y="1853550"/>
              <a:ext cx="4891932" cy="3380934"/>
            </a:xfrm>
            <a:prstGeom prst="rect">
              <a:avLst/>
            </a:prstGeom>
          </p:spPr>
        </p:pic>
        <p:sp>
          <p:nvSpPr>
            <p:cNvPr id="13" name="CasellaDiTesto 12">
              <a:extLst>
                <a:ext uri="{FF2B5EF4-FFF2-40B4-BE49-F238E27FC236}">
                  <a16:creationId xmlns:a16="http://schemas.microsoft.com/office/drawing/2014/main" id="{A9FCB43F-3B0C-EC90-1860-742D54D7371D}"/>
                </a:ext>
              </a:extLst>
            </p:cNvPr>
            <p:cNvSpPr txBox="1"/>
            <p:nvPr/>
          </p:nvSpPr>
          <p:spPr>
            <a:xfrm>
              <a:off x="-792962" y="5262333"/>
              <a:ext cx="6477856" cy="6001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1E5082"/>
                  </a:solidFill>
                  <a:effectLst/>
                  <a:uLnTx/>
                  <a:uFillTx/>
                  <a:latin typeface="HelveticaNeueLT Std Lt" panose="020B0403020202020204" pitchFamily="34" charset="0"/>
                  <a:cs typeface="Courier New" panose="02070309020205020404" pitchFamily="49" charset="0"/>
                </a:rPr>
                <a:t>AULSS 5 Polesana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1E5082"/>
                  </a:solidFill>
                  <a:effectLst/>
                  <a:uLnTx/>
                  <a:uFillTx/>
                  <a:latin typeface="HelveticaNeueLT Std Lt" panose="020B0403020202020204" pitchFamily="34" charset="0"/>
                  <a:cs typeface="Courier New" panose="02070309020205020404" pitchFamily="49" charset="0"/>
                </a:rPr>
                <a:t>U.O.C. Medicina Generale </a:t>
              </a:r>
              <a:endParaRPr lang="it-IT" dirty="0">
                <a:solidFill>
                  <a:srgbClr val="1E5082"/>
                </a:solidFill>
                <a:latin typeface="HelveticaNeueLT Std Lt" panose="020B0403020202020204" pitchFamily="34" charset="0"/>
              </a:endParaRPr>
            </a:p>
          </p:txBody>
        </p:sp>
      </p:grpSp>
    </p:spTree>
    <p:extLst>
      <p:ext uri="{BB962C8B-B14F-4D97-AF65-F5344CB8AC3E}">
        <p14:creationId xmlns:p14="http://schemas.microsoft.com/office/powerpoint/2010/main" val="1607980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a:extLst>
              <a:ext uri="{FF2B5EF4-FFF2-40B4-BE49-F238E27FC236}">
                <a16:creationId xmlns:a16="http://schemas.microsoft.com/office/drawing/2014/main" id="{1AD0C87B-22E9-4FAA-3D66-1014B811B7B2}"/>
              </a:ext>
            </a:extLst>
          </p:cNvPr>
          <p:cNvPicPr>
            <a:picLocks noChangeAspect="1"/>
          </p:cNvPicPr>
          <p:nvPr/>
        </p:nvPicPr>
        <p:blipFill>
          <a:blip r:embed="rId2"/>
          <a:stretch>
            <a:fillRect/>
          </a:stretch>
        </p:blipFill>
        <p:spPr>
          <a:xfrm>
            <a:off x="8048599" y="3177332"/>
            <a:ext cx="3706497" cy="3143485"/>
          </a:xfrm>
          <a:prstGeom prst="rect">
            <a:avLst/>
          </a:prstGeom>
          <a:ln>
            <a:solidFill>
              <a:schemeClr val="tx1"/>
            </a:solidFill>
          </a:ln>
          <a:effectLst>
            <a:outerShdw blurRad="50800" dist="38100" dir="2700000" algn="tl" rotWithShape="0">
              <a:prstClr val="black">
                <a:alpha val="40000"/>
              </a:prstClr>
            </a:outerShdw>
          </a:effectLst>
        </p:spPr>
      </p:pic>
      <p:pic>
        <p:nvPicPr>
          <p:cNvPr id="6" name="Immagine 5">
            <a:extLst>
              <a:ext uri="{FF2B5EF4-FFF2-40B4-BE49-F238E27FC236}">
                <a16:creationId xmlns:a16="http://schemas.microsoft.com/office/drawing/2014/main" id="{639B0EF9-5079-B6BF-DF0D-647485186D5C}"/>
              </a:ext>
            </a:extLst>
          </p:cNvPr>
          <p:cNvPicPr>
            <a:picLocks noChangeAspect="1"/>
          </p:cNvPicPr>
          <p:nvPr/>
        </p:nvPicPr>
        <p:blipFill>
          <a:blip r:embed="rId3">
            <a:extLst>
              <a:ext uri="{28A0092B-C50C-407E-A947-70E740481C1C}">
                <a14:useLocalDpi xmlns:a14="http://schemas.microsoft.com/office/drawing/2010/main" val="0"/>
              </a:ext>
            </a:extLst>
          </a:blip>
          <a:srcRect l="7934" t="7352" r="7934"/>
          <a:stretch/>
        </p:blipFill>
        <p:spPr>
          <a:xfrm>
            <a:off x="-1" y="0"/>
            <a:ext cx="12192001" cy="4635796"/>
          </a:xfrm>
          <a:prstGeom prst="rect">
            <a:avLst/>
          </a:prstGeom>
        </p:spPr>
      </p:pic>
      <p:sp>
        <p:nvSpPr>
          <p:cNvPr id="2" name="Titolo 1">
            <a:extLst>
              <a:ext uri="{FF2B5EF4-FFF2-40B4-BE49-F238E27FC236}">
                <a16:creationId xmlns:a16="http://schemas.microsoft.com/office/drawing/2014/main" id="{D3EDB824-14EA-B15C-04BB-04BE5685A6CD}"/>
              </a:ext>
            </a:extLst>
          </p:cNvPr>
          <p:cNvSpPr>
            <a:spLocks noGrp="1"/>
          </p:cNvSpPr>
          <p:nvPr>
            <p:ph type="title"/>
          </p:nvPr>
        </p:nvSpPr>
        <p:spPr>
          <a:xfrm>
            <a:off x="899337" y="549718"/>
            <a:ext cx="4914900" cy="4001017"/>
          </a:xfrm>
        </p:spPr>
        <p:txBody>
          <a:bodyPr>
            <a:normAutofit/>
          </a:bodyPr>
          <a:lstStyle/>
          <a:p>
            <a:pPr marL="0" indent="0" algn="ctr">
              <a:buNone/>
            </a:pPr>
            <a:r>
              <a:rPr lang="it-IT" sz="6000" dirty="0">
                <a:solidFill>
                  <a:srgbClr val="CC3399"/>
                </a:solidFill>
              </a:rPr>
              <a:t>M.S. </a:t>
            </a:r>
            <a:r>
              <a:rPr lang="it-IT" sz="6000" dirty="0">
                <a:solidFill>
                  <a:srgbClr val="CC3399"/>
                </a:solidFill>
                <a:latin typeface="Abadi Extra Light" panose="020B0204020104020204" pitchFamily="34" charset="0"/>
              </a:rPr>
              <a:t>♀ </a:t>
            </a:r>
            <a:r>
              <a:rPr lang="it-IT" sz="6000" dirty="0">
                <a:solidFill>
                  <a:srgbClr val="CC3399"/>
                </a:solidFill>
              </a:rPr>
              <a:t>34 anni</a:t>
            </a:r>
            <a:br>
              <a:rPr lang="it-IT" dirty="0">
                <a:solidFill>
                  <a:srgbClr val="CC3399"/>
                </a:solidFill>
              </a:rPr>
            </a:br>
            <a:br>
              <a:rPr lang="it-IT" dirty="0">
                <a:solidFill>
                  <a:srgbClr val="CC3399"/>
                </a:solidFill>
              </a:rPr>
            </a:br>
            <a:r>
              <a:rPr lang="it-IT" sz="4000" dirty="0"/>
              <a:t>Ipertensione arteriosa, IGT, PCOS</a:t>
            </a:r>
            <a:br>
              <a:rPr lang="it-IT" sz="4000" dirty="0"/>
            </a:br>
            <a:r>
              <a:rPr lang="it-IT" sz="4000" u="sng" dirty="0">
                <a:solidFill>
                  <a:srgbClr val="FF0000"/>
                </a:solidFill>
              </a:rPr>
              <a:t>Desidera una gravidanza</a:t>
            </a:r>
            <a:br>
              <a:rPr lang="it-IT" sz="4400" dirty="0"/>
            </a:br>
            <a:endParaRPr lang="it-IT" dirty="0">
              <a:solidFill>
                <a:srgbClr val="CC3399"/>
              </a:solidFill>
            </a:endParaRPr>
          </a:p>
        </p:txBody>
      </p:sp>
      <p:sp>
        <p:nvSpPr>
          <p:cNvPr id="3" name="Segnaposto contenuto 2">
            <a:extLst>
              <a:ext uri="{FF2B5EF4-FFF2-40B4-BE49-F238E27FC236}">
                <a16:creationId xmlns:a16="http://schemas.microsoft.com/office/drawing/2014/main" id="{F58B0CD2-A462-7516-8653-839E522E8083}"/>
              </a:ext>
            </a:extLst>
          </p:cNvPr>
          <p:cNvSpPr>
            <a:spLocks noGrp="1"/>
          </p:cNvSpPr>
          <p:nvPr>
            <p:ph sz="half" idx="1"/>
          </p:nvPr>
        </p:nvSpPr>
        <p:spPr>
          <a:xfrm rot="21261802">
            <a:off x="6629404" y="1231955"/>
            <a:ext cx="2749402" cy="1647713"/>
          </a:xfrm>
        </p:spPr>
        <p:txBody>
          <a:bodyPr>
            <a:normAutofit fontScale="77500" lnSpcReduction="20000"/>
          </a:bodyPr>
          <a:lstStyle/>
          <a:p>
            <a:pPr marL="0" indent="0" algn="ctr">
              <a:buNone/>
            </a:pPr>
            <a:r>
              <a:rPr lang="it-IT" dirty="0"/>
              <a:t>BMI 51 </a:t>
            </a:r>
          </a:p>
          <a:p>
            <a:pPr marL="0" indent="0" algn="ctr">
              <a:buNone/>
            </a:pPr>
            <a:r>
              <a:rPr lang="it-IT" dirty="0"/>
              <a:t>(</a:t>
            </a:r>
            <a:r>
              <a:rPr lang="it-IT" b="1" dirty="0"/>
              <a:t>132 Kg</a:t>
            </a:r>
            <a:r>
              <a:rPr lang="it-IT" dirty="0"/>
              <a:t>, 160 cm)</a:t>
            </a:r>
          </a:p>
          <a:p>
            <a:pPr marL="0" indent="0" algn="ctr">
              <a:buNone/>
            </a:pPr>
            <a:r>
              <a:rPr lang="it-IT" dirty="0"/>
              <a:t>Peso ideale: 64 kg</a:t>
            </a:r>
          </a:p>
          <a:p>
            <a:pPr marL="0" indent="0" algn="ctr">
              <a:buNone/>
            </a:pPr>
            <a:r>
              <a:rPr lang="it-IT" dirty="0"/>
              <a:t>EBW: 68 kg</a:t>
            </a:r>
          </a:p>
        </p:txBody>
      </p:sp>
      <p:sp>
        <p:nvSpPr>
          <p:cNvPr id="4" name="Segnaposto contenuto 3">
            <a:extLst>
              <a:ext uri="{FF2B5EF4-FFF2-40B4-BE49-F238E27FC236}">
                <a16:creationId xmlns:a16="http://schemas.microsoft.com/office/drawing/2014/main" id="{3917E12B-BDA5-3E87-5363-26B0D249B73B}"/>
              </a:ext>
            </a:extLst>
          </p:cNvPr>
          <p:cNvSpPr>
            <a:spLocks noGrp="1"/>
          </p:cNvSpPr>
          <p:nvPr>
            <p:ph sz="half" idx="2"/>
          </p:nvPr>
        </p:nvSpPr>
        <p:spPr>
          <a:xfrm rot="231363">
            <a:off x="9190801" y="1072301"/>
            <a:ext cx="2776316" cy="1967019"/>
          </a:xfrm>
        </p:spPr>
        <p:txBody>
          <a:bodyPr>
            <a:normAutofit fontScale="77500" lnSpcReduction="20000"/>
          </a:bodyPr>
          <a:lstStyle/>
          <a:p>
            <a:pPr marL="0" indent="0" algn="ctr">
              <a:buNone/>
            </a:pPr>
            <a:r>
              <a:rPr lang="it-IT" sz="3200" b="1" dirty="0"/>
              <a:t>Sleeve </a:t>
            </a:r>
            <a:r>
              <a:rPr lang="it-IT" sz="3200" b="1" dirty="0" err="1"/>
              <a:t>gastrectomy</a:t>
            </a:r>
            <a:endParaRPr lang="it-IT" sz="3200" b="1" dirty="0"/>
          </a:p>
          <a:p>
            <a:pPr marL="0" indent="0" algn="ctr">
              <a:buNone/>
            </a:pPr>
            <a:endParaRPr lang="it-IT" sz="3200" b="1" dirty="0"/>
          </a:p>
          <a:p>
            <a:pPr marL="0" indent="0" algn="ctr">
              <a:buNone/>
            </a:pPr>
            <a:r>
              <a:rPr lang="it-IT" sz="2400" dirty="0"/>
              <a:t>Peso post chirurgico a 18 mesi: 113 kg</a:t>
            </a:r>
          </a:p>
          <a:p>
            <a:pPr algn="ctr">
              <a:buFontTx/>
              <a:buChar char="-"/>
            </a:pPr>
            <a:r>
              <a:rPr lang="it-IT" sz="2400" b="1" dirty="0"/>
              <a:t>19 kg </a:t>
            </a:r>
          </a:p>
          <a:p>
            <a:pPr marL="0" indent="0" algn="ctr">
              <a:buNone/>
            </a:pPr>
            <a:r>
              <a:rPr lang="it-IT" sz="2400" dirty="0"/>
              <a:t>( = 14% BW, </a:t>
            </a:r>
            <a:r>
              <a:rPr lang="it-IT" sz="2400" b="1" dirty="0"/>
              <a:t>28% EBW</a:t>
            </a:r>
            <a:r>
              <a:rPr lang="it-IT" sz="2400" dirty="0"/>
              <a:t>)</a:t>
            </a:r>
          </a:p>
        </p:txBody>
      </p:sp>
      <p:pic>
        <p:nvPicPr>
          <p:cNvPr id="7" name="Picture 9">
            <a:extLst>
              <a:ext uri="{FF2B5EF4-FFF2-40B4-BE49-F238E27FC236}">
                <a16:creationId xmlns:a16="http://schemas.microsoft.com/office/drawing/2014/main" id="{8AA8C39D-9315-F9B4-D088-4DE24413670E}"/>
              </a:ext>
            </a:extLst>
          </p:cNvPr>
          <p:cNvPicPr>
            <a:picLocks noChangeAspect="1"/>
          </p:cNvPicPr>
          <p:nvPr/>
        </p:nvPicPr>
        <p:blipFill>
          <a:blip r:embed="rId4"/>
          <a:stretch>
            <a:fillRect/>
          </a:stretch>
        </p:blipFill>
        <p:spPr>
          <a:xfrm>
            <a:off x="243780" y="3417109"/>
            <a:ext cx="1925261" cy="3302289"/>
          </a:xfrm>
          <a:prstGeom prst="rect">
            <a:avLst/>
          </a:prstGeom>
        </p:spPr>
      </p:pic>
      <p:sp>
        <p:nvSpPr>
          <p:cNvPr id="8" name="TextBox 10">
            <a:extLst>
              <a:ext uri="{FF2B5EF4-FFF2-40B4-BE49-F238E27FC236}">
                <a16:creationId xmlns:a16="http://schemas.microsoft.com/office/drawing/2014/main" id="{110A31C6-E2F2-2B27-5A15-28BE9379EADF}"/>
              </a:ext>
            </a:extLst>
          </p:cNvPr>
          <p:cNvSpPr txBox="1"/>
          <p:nvPr/>
        </p:nvSpPr>
        <p:spPr>
          <a:xfrm>
            <a:off x="2408322" y="5489359"/>
            <a:ext cx="2849170" cy="784574"/>
          </a:xfrm>
          <a:prstGeom prst="rect">
            <a:avLst/>
          </a:prstGeom>
          <a:noFill/>
          <a:ln>
            <a:solidFill>
              <a:schemeClr val="tx1"/>
            </a:solidFill>
          </a:ln>
        </p:spPr>
        <p:txBody>
          <a:bodyPr wrap="square">
            <a:spAutoFit/>
          </a:bodyPr>
          <a:lstStyle/>
          <a:p>
            <a:pPr algn="ctr">
              <a:lnSpc>
                <a:spcPct val="107000"/>
              </a:lnSpc>
              <a:spcAft>
                <a:spcPts val="800"/>
              </a:spcAft>
            </a:pPr>
            <a:r>
              <a:rPr lang="it-IT" sz="1200" b="1" kern="1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Successo terapeutico</a:t>
            </a:r>
            <a:endParaRPr lang="it-IT" sz="1100" b="1"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it-IT" sz="1200" kern="1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Perdita di almeno il 50% del peso in eccesso (EWL) </a:t>
            </a:r>
            <a:endParaRPr lang="it-IT"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12">
            <a:extLst>
              <a:ext uri="{FF2B5EF4-FFF2-40B4-BE49-F238E27FC236}">
                <a16:creationId xmlns:a16="http://schemas.microsoft.com/office/drawing/2014/main" id="{5A51D887-0F34-E3E2-D3C7-C0C243C9B2C5}"/>
              </a:ext>
            </a:extLst>
          </p:cNvPr>
          <p:cNvSpPr txBox="1"/>
          <p:nvPr/>
        </p:nvSpPr>
        <p:spPr>
          <a:xfrm>
            <a:off x="4960148" y="4104689"/>
            <a:ext cx="3019291" cy="1222001"/>
          </a:xfrm>
          <a:prstGeom prst="rect">
            <a:avLst/>
          </a:prstGeom>
          <a:noFill/>
          <a:ln>
            <a:solidFill>
              <a:schemeClr val="tx1"/>
            </a:solidFill>
          </a:ln>
        </p:spPr>
        <p:txBody>
          <a:bodyPr wrap="square">
            <a:spAutoFit/>
          </a:bodyPr>
          <a:lstStyle/>
          <a:p>
            <a:pPr algn="ctr">
              <a:lnSpc>
                <a:spcPct val="107000"/>
              </a:lnSpc>
              <a:spcAft>
                <a:spcPts val="800"/>
              </a:spcAft>
            </a:pPr>
            <a:r>
              <a:rPr lang="it-IT" sz="1200" b="1" kern="1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Perdita di peso insufficiente </a:t>
            </a:r>
          </a:p>
          <a:p>
            <a:pPr algn="ctr">
              <a:lnSpc>
                <a:spcPct val="107000"/>
              </a:lnSpc>
              <a:spcAft>
                <a:spcPts val="800"/>
              </a:spcAft>
            </a:pPr>
            <a:r>
              <a:rPr lang="it-IT" sz="1050" b="1" kern="1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(IWL, </a:t>
            </a:r>
            <a:r>
              <a:rPr lang="it-IT" sz="1050" b="1" kern="100" dirty="0" err="1">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insufficient</a:t>
            </a:r>
            <a:r>
              <a:rPr lang="it-IT" sz="1050" b="1" kern="1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weight </a:t>
            </a:r>
            <a:r>
              <a:rPr lang="it-IT" sz="1050" b="1" kern="100" dirty="0" err="1">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loss</a:t>
            </a:r>
            <a:r>
              <a:rPr lang="it-IT" sz="1050" b="1" kern="1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t>
            </a:r>
            <a:endParaRPr lang="it-IT" sz="1000" b="1"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it-IT" sz="1200" dirty="0">
                <a:solidFill>
                  <a:srgbClr val="000000"/>
                </a:solidFill>
                <a:effectLst/>
                <a:latin typeface="Courier New" panose="02070309020205020404" pitchFamily="49" charset="0"/>
                <a:ea typeface="Calibri" panose="020F0502020204030204" pitchFamily="34" charset="0"/>
              </a:rPr>
              <a:t>Perdita di &lt; 50% del peso in eccesso (EWL) a 18 mesi dall’intervento</a:t>
            </a:r>
            <a:endParaRPr lang="it-IT" sz="1200" dirty="0"/>
          </a:p>
        </p:txBody>
      </p:sp>
      <p:sp>
        <p:nvSpPr>
          <p:cNvPr id="10" name="TextBox 23">
            <a:extLst>
              <a:ext uri="{FF2B5EF4-FFF2-40B4-BE49-F238E27FC236}">
                <a16:creationId xmlns:a16="http://schemas.microsoft.com/office/drawing/2014/main" id="{DDAC61D0-B592-05E7-A115-1A52AC24DC3A}"/>
              </a:ext>
            </a:extLst>
          </p:cNvPr>
          <p:cNvSpPr txBox="1"/>
          <p:nvPr/>
        </p:nvSpPr>
        <p:spPr>
          <a:xfrm>
            <a:off x="2931041" y="6367701"/>
            <a:ext cx="9260959" cy="456215"/>
          </a:xfrm>
          <a:prstGeom prst="rect">
            <a:avLst/>
          </a:prstGeom>
          <a:noFill/>
        </p:spPr>
        <p:txBody>
          <a:bodyPr wrap="square">
            <a:spAutoFit/>
          </a:bodyPr>
          <a:lstStyle/>
          <a:p>
            <a:pPr indent="-406400" algn="r">
              <a:lnSpc>
                <a:spcPct val="107000"/>
              </a:lnSpc>
              <a:spcAft>
                <a:spcPts val="800"/>
              </a:spcAft>
            </a:pPr>
            <a:r>
              <a:rPr lang="en-US" sz="800" kern="100" dirty="0">
                <a:effectLst/>
                <a:latin typeface="Courier New" panose="02070309020205020404" pitchFamily="49" charset="0"/>
                <a:ea typeface="Times New Roman" panose="02020603050405020304" pitchFamily="18" charset="0"/>
                <a:cs typeface="Times New Roman" panose="02020603050405020304" pitchFamily="18" charset="0"/>
              </a:rPr>
              <a:t>Yu Y, Klem M Lou</a:t>
            </a:r>
            <a:r>
              <a:rPr lang="en-US" sz="800" kern="100" dirty="0">
                <a:latin typeface="Courier New" panose="02070309020205020404" pitchFamily="49" charset="0"/>
                <a:ea typeface="Times New Roman" panose="02020603050405020304" pitchFamily="18" charset="0"/>
                <a:cs typeface="Times New Roman" panose="02020603050405020304" pitchFamily="18" charset="0"/>
              </a:rPr>
              <a:t> et al., (2019) </a:t>
            </a:r>
            <a:r>
              <a:rPr lang="en-US" sz="800" kern="100" dirty="0">
                <a:effectLst/>
                <a:latin typeface="Courier New" panose="02070309020205020404" pitchFamily="49" charset="0"/>
                <a:ea typeface="Times New Roman" panose="02020603050405020304" pitchFamily="18" charset="0"/>
                <a:cs typeface="Times New Roman" panose="02020603050405020304" pitchFamily="18" charset="0"/>
              </a:rPr>
              <a:t>Predictors of weight regain after sleeve gastrectomy: an integrative review. Surgery for Obesity and Related Diseases </a:t>
            </a:r>
            <a:endParaRPr lang="it-IT" sz="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406400" algn="r">
              <a:lnSpc>
                <a:spcPct val="107000"/>
              </a:lnSpc>
              <a:spcAft>
                <a:spcPts val="800"/>
              </a:spcAft>
            </a:pPr>
            <a:r>
              <a:rPr lang="en-US" sz="800" kern="100" dirty="0">
                <a:effectLst/>
                <a:latin typeface="Courier New" panose="02070309020205020404" pitchFamily="49" charset="0"/>
                <a:ea typeface="Times New Roman" panose="02020603050405020304" pitchFamily="18" charset="0"/>
                <a:cs typeface="Times New Roman" panose="02020603050405020304" pitchFamily="18" charset="0"/>
              </a:rPr>
              <a:t>Nedelcu M</a:t>
            </a:r>
            <a:r>
              <a:rPr lang="en-US" sz="800" kern="100" dirty="0">
                <a:latin typeface="Courier New" panose="02070309020205020404" pitchFamily="49" charset="0"/>
                <a:ea typeface="Times New Roman" panose="02020603050405020304" pitchFamily="18" charset="0"/>
                <a:cs typeface="Times New Roman" panose="02020603050405020304" pitchFamily="18" charset="0"/>
              </a:rPr>
              <a:t> et al., (2016) </a:t>
            </a:r>
            <a:r>
              <a:rPr lang="en-US" sz="800" kern="100" dirty="0">
                <a:effectLst/>
                <a:latin typeface="Courier New" panose="02070309020205020404" pitchFamily="49" charset="0"/>
                <a:ea typeface="Times New Roman" panose="02020603050405020304" pitchFamily="18" charset="0"/>
                <a:cs typeface="Times New Roman" panose="02020603050405020304" pitchFamily="18" charset="0"/>
              </a:rPr>
              <a:t>Weight regain after bariatric surgery-how should it be defined? </a:t>
            </a:r>
            <a:r>
              <a:rPr lang="it-IT" sz="800" kern="100" dirty="0" err="1">
                <a:effectLst/>
                <a:latin typeface="Courier New" panose="02070309020205020404" pitchFamily="49" charset="0"/>
                <a:ea typeface="Times New Roman" panose="02020603050405020304" pitchFamily="18" charset="0"/>
                <a:cs typeface="Times New Roman" panose="02020603050405020304" pitchFamily="18" charset="0"/>
              </a:rPr>
              <a:t>Surg</a:t>
            </a:r>
            <a:r>
              <a:rPr lang="it-IT" sz="800" kern="100" dirty="0">
                <a:effectLst/>
                <a:latin typeface="Courier New" panose="02070309020205020404" pitchFamily="49" charset="0"/>
                <a:ea typeface="Times New Roman" panose="02020603050405020304" pitchFamily="18" charset="0"/>
                <a:cs typeface="Times New Roman" panose="02020603050405020304" pitchFamily="18" charset="0"/>
              </a:rPr>
              <a:t> </a:t>
            </a:r>
            <a:r>
              <a:rPr lang="it-IT" sz="800" kern="100" dirty="0" err="1">
                <a:effectLst/>
                <a:latin typeface="Courier New" panose="02070309020205020404" pitchFamily="49" charset="0"/>
                <a:ea typeface="Times New Roman" panose="02020603050405020304" pitchFamily="18" charset="0"/>
                <a:cs typeface="Times New Roman" panose="02020603050405020304" pitchFamily="18" charset="0"/>
              </a:rPr>
              <a:t>Obes</a:t>
            </a:r>
            <a:r>
              <a:rPr lang="it-IT" sz="800" kern="100" dirty="0">
                <a:effectLst/>
                <a:latin typeface="Courier New" panose="02070309020205020404" pitchFamily="49" charset="0"/>
                <a:ea typeface="Times New Roman" panose="02020603050405020304" pitchFamily="18" charset="0"/>
                <a:cs typeface="Times New Roman" panose="02020603050405020304" pitchFamily="18" charset="0"/>
              </a:rPr>
              <a:t> </a:t>
            </a:r>
            <a:r>
              <a:rPr lang="it-IT" sz="800" kern="100" dirty="0" err="1">
                <a:effectLst/>
                <a:latin typeface="Courier New" panose="02070309020205020404" pitchFamily="49" charset="0"/>
                <a:ea typeface="Times New Roman" panose="02020603050405020304" pitchFamily="18" charset="0"/>
                <a:cs typeface="Times New Roman" panose="02020603050405020304" pitchFamily="18" charset="0"/>
              </a:rPr>
              <a:t>Relat</a:t>
            </a:r>
            <a:r>
              <a:rPr lang="it-IT" sz="800" kern="100" dirty="0">
                <a:effectLst/>
                <a:latin typeface="Courier New" panose="02070309020205020404" pitchFamily="49" charset="0"/>
                <a:ea typeface="Times New Roman" panose="02020603050405020304" pitchFamily="18" charset="0"/>
                <a:cs typeface="Times New Roman" panose="02020603050405020304" pitchFamily="18" charset="0"/>
              </a:rPr>
              <a:t> </a:t>
            </a:r>
            <a:r>
              <a:rPr lang="it-IT" sz="800" kern="100" dirty="0" err="1">
                <a:effectLst/>
                <a:latin typeface="Courier New" panose="02070309020205020404" pitchFamily="49" charset="0"/>
                <a:ea typeface="Times New Roman" panose="02020603050405020304" pitchFamily="18" charset="0"/>
                <a:cs typeface="Times New Roman" panose="02020603050405020304" pitchFamily="18" charset="0"/>
              </a:rPr>
              <a:t>Dis</a:t>
            </a:r>
            <a:r>
              <a:rPr lang="it-IT" sz="800" kern="100" dirty="0">
                <a:effectLst/>
                <a:latin typeface="Courier New" panose="02070309020205020404" pitchFamily="49" charset="0"/>
                <a:ea typeface="Times New Roman" panose="02020603050405020304" pitchFamily="18" charset="0"/>
                <a:cs typeface="Times New Roman" panose="02020603050405020304" pitchFamily="18" charset="0"/>
              </a:rPr>
              <a:t>.</a:t>
            </a:r>
            <a:endParaRPr lang="it-IT" sz="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907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45C6A135-4498-0F18-972D-C40245CB93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367" y="831042"/>
            <a:ext cx="3368410" cy="4599940"/>
          </a:xfrm>
          <a:prstGeom prst="rect">
            <a:avLst/>
          </a:prstGeom>
        </p:spPr>
      </p:pic>
      <p:sp>
        <p:nvSpPr>
          <p:cNvPr id="5" name="CasellaDiTesto 4">
            <a:extLst>
              <a:ext uri="{FF2B5EF4-FFF2-40B4-BE49-F238E27FC236}">
                <a16:creationId xmlns:a16="http://schemas.microsoft.com/office/drawing/2014/main" id="{D02D2406-F2ED-3EE7-F6A6-41199BD52748}"/>
              </a:ext>
            </a:extLst>
          </p:cNvPr>
          <p:cNvSpPr txBox="1"/>
          <p:nvPr/>
        </p:nvSpPr>
        <p:spPr>
          <a:xfrm>
            <a:off x="839973" y="1906626"/>
            <a:ext cx="2743199" cy="3416320"/>
          </a:xfrm>
          <a:prstGeom prst="rect">
            <a:avLst/>
          </a:prstGeom>
          <a:noFill/>
        </p:spPr>
        <p:txBody>
          <a:bodyPr wrap="square">
            <a:spAutoFit/>
          </a:bodyPr>
          <a:lstStyle/>
          <a:p>
            <a:pPr algn="ctr"/>
            <a:r>
              <a:rPr lang="it-IT" sz="2400" dirty="0"/>
              <a:t>Nelle pazienti con PCOS e desiderio di fertilità, </a:t>
            </a:r>
          </a:p>
          <a:p>
            <a:pPr algn="ctr"/>
            <a:r>
              <a:rPr lang="it-IT" sz="2400" dirty="0" err="1"/>
              <a:t>tirzepatide</a:t>
            </a:r>
            <a:r>
              <a:rPr lang="it-IT" sz="2400" dirty="0"/>
              <a:t> è controindicato finché non saranno noti i suoi effetti teratogeni. In caso di utilizzo, è prudente prevedere un periodo di </a:t>
            </a:r>
            <a:r>
              <a:rPr lang="it-IT" sz="2400" dirty="0" err="1"/>
              <a:t>washout</a:t>
            </a:r>
            <a:r>
              <a:rPr lang="it-IT" sz="2400" dirty="0"/>
              <a:t> e </a:t>
            </a:r>
            <a:r>
              <a:rPr lang="it-IT" sz="2400" b="1" dirty="0"/>
              <a:t>posticipare il concepimento di almeno 2-3 mesi </a:t>
            </a:r>
            <a:r>
              <a:rPr lang="it-IT" sz="2400" dirty="0"/>
              <a:t>dalla sospensione.</a:t>
            </a:r>
          </a:p>
        </p:txBody>
      </p:sp>
      <p:pic>
        <p:nvPicPr>
          <p:cNvPr id="8" name="Immagine 7">
            <a:extLst>
              <a:ext uri="{FF2B5EF4-FFF2-40B4-BE49-F238E27FC236}">
                <a16:creationId xmlns:a16="http://schemas.microsoft.com/office/drawing/2014/main" id="{81DE1A76-1185-4E7C-B5CE-9253BC8CBB0C}"/>
              </a:ext>
            </a:extLst>
          </p:cNvPr>
          <p:cNvPicPr>
            <a:picLocks noChangeAspect="1"/>
          </p:cNvPicPr>
          <p:nvPr/>
        </p:nvPicPr>
        <p:blipFill>
          <a:blip r:embed="rId3"/>
          <a:stretch>
            <a:fillRect/>
          </a:stretch>
        </p:blipFill>
        <p:spPr>
          <a:xfrm>
            <a:off x="4208383" y="529544"/>
            <a:ext cx="7055862" cy="6061144"/>
          </a:xfrm>
          <a:prstGeom prst="rect">
            <a:avLst/>
          </a:prstGeom>
        </p:spPr>
      </p:pic>
      <p:sp>
        <p:nvSpPr>
          <p:cNvPr id="2" name="CasellaDiTesto 1">
            <a:extLst>
              <a:ext uri="{FF2B5EF4-FFF2-40B4-BE49-F238E27FC236}">
                <a16:creationId xmlns:a16="http://schemas.microsoft.com/office/drawing/2014/main" id="{2D0C38BE-321D-CAF0-826D-B1070F5678C3}"/>
              </a:ext>
            </a:extLst>
          </p:cNvPr>
          <p:cNvSpPr txBox="1"/>
          <p:nvPr/>
        </p:nvSpPr>
        <p:spPr>
          <a:xfrm>
            <a:off x="4380614" y="538654"/>
            <a:ext cx="684479" cy="584775"/>
          </a:xfrm>
          <a:prstGeom prst="rect">
            <a:avLst/>
          </a:prstGeom>
          <a:noFill/>
        </p:spPr>
        <p:txBody>
          <a:bodyPr wrap="square" rtlCol="0">
            <a:spAutoFit/>
          </a:bodyPr>
          <a:lstStyle/>
          <a:p>
            <a:pPr algn="ctr"/>
            <a:r>
              <a:rPr lang="it-IT" sz="3200" dirty="0"/>
              <a:t>Kg</a:t>
            </a:r>
          </a:p>
        </p:txBody>
      </p:sp>
    </p:spTree>
    <p:extLst>
      <p:ext uri="{BB962C8B-B14F-4D97-AF65-F5344CB8AC3E}">
        <p14:creationId xmlns:p14="http://schemas.microsoft.com/office/powerpoint/2010/main" val="1438754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94B5EFDA-5D40-9133-4AB0-21EA49D1A1C7}"/>
              </a:ext>
            </a:extLst>
          </p:cNvPr>
          <p:cNvSpPr>
            <a:spLocks noChangeArrowheads="1"/>
          </p:cNvSpPr>
          <p:nvPr/>
        </p:nvSpPr>
        <p:spPr bwMode="auto">
          <a:xfrm>
            <a:off x="0" y="6642556"/>
            <a:ext cx="80568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800" b="0" i="0" u="none" strike="noStrike" cap="none" normalizeH="0" baseline="0" dirty="0" err="1">
                <a:ln>
                  <a:noFill/>
                </a:ln>
                <a:solidFill>
                  <a:schemeClr val="tx1"/>
                </a:solidFill>
                <a:effectLst/>
                <a:latin typeface="Arial" panose="020B0604020202020204" pitchFamily="34" charset="0"/>
              </a:rPr>
              <a:t>Sumithran</a:t>
            </a:r>
            <a:r>
              <a:rPr kumimoji="0" lang="it-IT" altLang="it-IT" sz="800" b="0" i="0" u="none" strike="noStrike" cap="none" normalizeH="0" baseline="0" dirty="0">
                <a:ln>
                  <a:noFill/>
                </a:ln>
                <a:solidFill>
                  <a:schemeClr val="tx1"/>
                </a:solidFill>
                <a:effectLst/>
                <a:latin typeface="Arial" panose="020B0604020202020204" pitchFamily="34" charset="0"/>
              </a:rPr>
              <a:t>, P.et al. (2011) Long-</a:t>
            </a:r>
            <a:r>
              <a:rPr kumimoji="0" lang="it-IT" altLang="it-IT" sz="800" b="0" i="0" u="none" strike="noStrike" cap="none" normalizeH="0" baseline="0" dirty="0" err="1">
                <a:ln>
                  <a:noFill/>
                </a:ln>
                <a:solidFill>
                  <a:schemeClr val="tx1"/>
                </a:solidFill>
                <a:effectLst/>
                <a:latin typeface="Arial" panose="020B0604020202020204" pitchFamily="34" charset="0"/>
              </a:rPr>
              <a:t>Term</a:t>
            </a:r>
            <a:r>
              <a:rPr kumimoji="0" lang="it-IT" altLang="it-IT" sz="800" b="0" i="0" u="none" strike="noStrike" cap="none" normalizeH="0" baseline="0" dirty="0">
                <a:ln>
                  <a:noFill/>
                </a:ln>
                <a:solidFill>
                  <a:schemeClr val="tx1"/>
                </a:solidFill>
                <a:effectLst/>
                <a:latin typeface="Arial" panose="020B0604020202020204" pitchFamily="34" charset="0"/>
              </a:rPr>
              <a:t> </a:t>
            </a:r>
            <a:r>
              <a:rPr kumimoji="0" lang="it-IT" altLang="it-IT" sz="800" b="0" i="0" u="none" strike="noStrike" cap="none" normalizeH="0" baseline="0" dirty="0" err="1">
                <a:ln>
                  <a:noFill/>
                </a:ln>
                <a:solidFill>
                  <a:schemeClr val="tx1"/>
                </a:solidFill>
                <a:effectLst/>
                <a:latin typeface="Arial" panose="020B0604020202020204" pitchFamily="34" charset="0"/>
              </a:rPr>
              <a:t>Persistence</a:t>
            </a:r>
            <a:r>
              <a:rPr kumimoji="0" lang="it-IT" altLang="it-IT" sz="800" b="0" i="0" u="none" strike="noStrike" cap="none" normalizeH="0" baseline="0" dirty="0">
                <a:ln>
                  <a:noFill/>
                </a:ln>
                <a:solidFill>
                  <a:schemeClr val="tx1"/>
                </a:solidFill>
                <a:effectLst/>
                <a:latin typeface="Arial" panose="020B0604020202020204" pitchFamily="34" charset="0"/>
              </a:rPr>
              <a:t> of </a:t>
            </a:r>
            <a:r>
              <a:rPr kumimoji="0" lang="it-IT" altLang="it-IT" sz="800" b="0" i="0" u="none" strike="noStrike" cap="none" normalizeH="0" baseline="0" dirty="0" err="1">
                <a:ln>
                  <a:noFill/>
                </a:ln>
                <a:solidFill>
                  <a:schemeClr val="tx1"/>
                </a:solidFill>
                <a:effectLst/>
                <a:latin typeface="Arial" panose="020B0604020202020204" pitchFamily="34" charset="0"/>
              </a:rPr>
              <a:t>Hormonal</a:t>
            </a:r>
            <a:r>
              <a:rPr kumimoji="0" lang="it-IT" altLang="it-IT" sz="800" b="0" i="0" u="none" strike="noStrike" cap="none" normalizeH="0" baseline="0" dirty="0">
                <a:ln>
                  <a:noFill/>
                </a:ln>
                <a:solidFill>
                  <a:schemeClr val="tx1"/>
                </a:solidFill>
                <a:effectLst/>
                <a:latin typeface="Arial" panose="020B0604020202020204" pitchFamily="34" charset="0"/>
              </a:rPr>
              <a:t> </a:t>
            </a:r>
            <a:r>
              <a:rPr kumimoji="0" lang="it-IT" altLang="it-IT" sz="800" b="0" i="0" u="none" strike="noStrike" cap="none" normalizeH="0" baseline="0" dirty="0" err="1">
                <a:ln>
                  <a:noFill/>
                </a:ln>
                <a:solidFill>
                  <a:schemeClr val="tx1"/>
                </a:solidFill>
                <a:effectLst/>
                <a:latin typeface="Arial" panose="020B0604020202020204" pitchFamily="34" charset="0"/>
              </a:rPr>
              <a:t>Adaptations</a:t>
            </a:r>
            <a:r>
              <a:rPr kumimoji="0" lang="it-IT" altLang="it-IT" sz="800" b="0" i="0" u="none" strike="noStrike" cap="none" normalizeH="0" baseline="0" dirty="0">
                <a:ln>
                  <a:noFill/>
                </a:ln>
                <a:solidFill>
                  <a:schemeClr val="tx1"/>
                </a:solidFill>
                <a:effectLst/>
                <a:latin typeface="Arial" panose="020B0604020202020204" pitchFamily="34" charset="0"/>
              </a:rPr>
              <a:t> to Weight Loss. </a:t>
            </a:r>
            <a:r>
              <a:rPr kumimoji="0" lang="it-IT" altLang="it-IT" sz="800" b="0" i="1" u="none" strike="noStrike" cap="none" normalizeH="0" baseline="0" dirty="0">
                <a:ln>
                  <a:noFill/>
                </a:ln>
                <a:solidFill>
                  <a:schemeClr val="tx1"/>
                </a:solidFill>
                <a:effectLst/>
                <a:latin typeface="Arial" panose="020B0604020202020204" pitchFamily="34" charset="0"/>
              </a:rPr>
              <a:t>New </a:t>
            </a:r>
            <a:r>
              <a:rPr kumimoji="0" lang="it-IT" altLang="it-IT" sz="800" b="0" i="1" u="none" strike="noStrike" cap="none" normalizeH="0" baseline="0" dirty="0" err="1">
                <a:ln>
                  <a:noFill/>
                </a:ln>
                <a:solidFill>
                  <a:schemeClr val="tx1"/>
                </a:solidFill>
                <a:effectLst/>
                <a:latin typeface="Arial" panose="020B0604020202020204" pitchFamily="34" charset="0"/>
              </a:rPr>
              <a:t>England</a:t>
            </a:r>
            <a:r>
              <a:rPr kumimoji="0" lang="it-IT" altLang="it-IT" sz="800" b="0" i="1" u="none" strike="noStrike" cap="none" normalizeH="0" baseline="0" dirty="0">
                <a:ln>
                  <a:noFill/>
                </a:ln>
                <a:solidFill>
                  <a:schemeClr val="tx1"/>
                </a:solidFill>
                <a:effectLst/>
                <a:latin typeface="Arial" panose="020B0604020202020204" pitchFamily="34" charset="0"/>
              </a:rPr>
              <a:t> Journal of Medicine</a:t>
            </a:r>
            <a:r>
              <a:rPr lang="it-IT" altLang="it-IT" sz="800" dirty="0">
                <a:latin typeface="Arial" panose="020B0604020202020204" pitchFamily="34" charset="0"/>
              </a:rPr>
              <a:t>.</a:t>
            </a:r>
            <a:endParaRPr kumimoji="0" lang="it-IT" altLang="it-IT" sz="800" b="0" i="0" u="none" strike="noStrike" cap="none" normalizeH="0" baseline="0" dirty="0">
              <a:ln>
                <a:noFill/>
              </a:ln>
              <a:solidFill>
                <a:schemeClr val="tx1"/>
              </a:solidFill>
              <a:effectLst/>
              <a:latin typeface="Arial" panose="020B0604020202020204" pitchFamily="34" charset="0"/>
            </a:endParaRPr>
          </a:p>
        </p:txBody>
      </p:sp>
      <p:grpSp>
        <p:nvGrpSpPr>
          <p:cNvPr id="9" name="Gruppo 8">
            <a:extLst>
              <a:ext uri="{FF2B5EF4-FFF2-40B4-BE49-F238E27FC236}">
                <a16:creationId xmlns:a16="http://schemas.microsoft.com/office/drawing/2014/main" id="{87EEC164-D5D1-9BA6-2803-B04A30ACF017}"/>
              </a:ext>
            </a:extLst>
          </p:cNvPr>
          <p:cNvGrpSpPr/>
          <p:nvPr/>
        </p:nvGrpSpPr>
        <p:grpSpPr>
          <a:xfrm>
            <a:off x="193813" y="2015088"/>
            <a:ext cx="11804374" cy="3991609"/>
            <a:chOff x="193813" y="2015088"/>
            <a:chExt cx="11804374" cy="3991609"/>
          </a:xfrm>
        </p:grpSpPr>
        <p:pic>
          <p:nvPicPr>
            <p:cNvPr id="3" name="Immagine 2">
              <a:extLst>
                <a:ext uri="{FF2B5EF4-FFF2-40B4-BE49-F238E27FC236}">
                  <a16:creationId xmlns:a16="http://schemas.microsoft.com/office/drawing/2014/main" id="{D6C4CA66-0230-D19F-F7F6-1ECA431A0548}"/>
                </a:ext>
              </a:extLst>
            </p:cNvPr>
            <p:cNvPicPr>
              <a:picLocks noChangeAspect="1"/>
            </p:cNvPicPr>
            <p:nvPr/>
          </p:nvPicPr>
          <p:blipFill>
            <a:blip r:embed="rId2"/>
            <a:stretch>
              <a:fillRect/>
            </a:stretch>
          </p:blipFill>
          <p:spPr>
            <a:xfrm>
              <a:off x="4383157" y="2015088"/>
              <a:ext cx="7615030" cy="3991608"/>
            </a:xfrm>
            <a:prstGeom prst="rect">
              <a:avLst/>
            </a:prstGeom>
          </p:spPr>
        </p:pic>
        <p:pic>
          <p:nvPicPr>
            <p:cNvPr id="6" name="Immagine 5">
              <a:extLst>
                <a:ext uri="{FF2B5EF4-FFF2-40B4-BE49-F238E27FC236}">
                  <a16:creationId xmlns:a16="http://schemas.microsoft.com/office/drawing/2014/main" id="{4FA6C861-00F4-2335-3F0D-43B53AB2DF2A}"/>
                </a:ext>
              </a:extLst>
            </p:cNvPr>
            <p:cNvPicPr>
              <a:picLocks noChangeAspect="1"/>
            </p:cNvPicPr>
            <p:nvPr/>
          </p:nvPicPr>
          <p:blipFill>
            <a:blip r:embed="rId3"/>
            <a:stretch>
              <a:fillRect/>
            </a:stretch>
          </p:blipFill>
          <p:spPr>
            <a:xfrm>
              <a:off x="193813" y="2015088"/>
              <a:ext cx="3986179" cy="3991609"/>
            </a:xfrm>
            <a:prstGeom prst="rect">
              <a:avLst/>
            </a:prstGeom>
          </p:spPr>
        </p:pic>
      </p:grpSp>
      <p:sp>
        <p:nvSpPr>
          <p:cNvPr id="7" name="Titolo 6">
            <a:extLst>
              <a:ext uri="{FF2B5EF4-FFF2-40B4-BE49-F238E27FC236}">
                <a16:creationId xmlns:a16="http://schemas.microsoft.com/office/drawing/2014/main" id="{B4BBA597-A2E2-D9F4-0BE0-70B5F6001738}"/>
              </a:ext>
            </a:extLst>
          </p:cNvPr>
          <p:cNvSpPr>
            <a:spLocks noGrp="1"/>
          </p:cNvSpPr>
          <p:nvPr>
            <p:ph type="title"/>
          </p:nvPr>
        </p:nvSpPr>
        <p:spPr/>
        <p:txBody>
          <a:bodyPr>
            <a:normAutofit/>
          </a:bodyPr>
          <a:lstStyle/>
          <a:p>
            <a:pPr algn="ctr"/>
            <a:r>
              <a:rPr lang="it-IT" sz="3600" dirty="0"/>
              <a:t>Persistenza a lungo termine </a:t>
            </a:r>
            <a:br>
              <a:rPr lang="it-IT" sz="3600" dirty="0"/>
            </a:br>
            <a:r>
              <a:rPr lang="it-IT" sz="3600" dirty="0"/>
              <a:t>degli adattamenti ormonali alla perdita di peso</a:t>
            </a:r>
          </a:p>
        </p:txBody>
      </p:sp>
    </p:spTree>
    <p:extLst>
      <p:ext uri="{BB962C8B-B14F-4D97-AF65-F5344CB8AC3E}">
        <p14:creationId xmlns:p14="http://schemas.microsoft.com/office/powerpoint/2010/main" val="2759947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371A1E8-18AD-FAD0-7890-09430B576092}"/>
              </a:ext>
            </a:extLst>
          </p:cNvPr>
          <p:cNvSpPr txBox="1"/>
          <p:nvPr/>
        </p:nvSpPr>
        <p:spPr>
          <a:xfrm>
            <a:off x="0" y="6642556"/>
            <a:ext cx="11612063" cy="215444"/>
          </a:xfrm>
          <a:prstGeom prst="rect">
            <a:avLst/>
          </a:prstGeom>
          <a:noFill/>
        </p:spPr>
        <p:txBody>
          <a:bodyPr wrap="square">
            <a:spAutoFit/>
          </a:bodyPr>
          <a:lstStyle/>
          <a:p>
            <a:pPr rtl="0">
              <a:spcBef>
                <a:spcPts val="0"/>
              </a:spcBef>
              <a:spcAft>
                <a:spcPts val="0"/>
              </a:spcAft>
            </a:pPr>
            <a:r>
              <a:rPr lang="it-IT" sz="800" b="0" i="0" u="none" strike="noStrike" dirty="0">
                <a:solidFill>
                  <a:srgbClr val="000000"/>
                </a:solidFill>
                <a:effectLst/>
                <a:latin typeface="Arial" panose="020B0604020202020204" pitchFamily="34" charset="0"/>
                <a:cs typeface="Arial" panose="020B0604020202020204" pitchFamily="34" charset="0"/>
              </a:rPr>
              <a:t>Santo MA et al. Weight </a:t>
            </a:r>
            <a:r>
              <a:rPr lang="it-IT" sz="800" b="0" i="0" u="none" strike="noStrike" dirty="0" err="1">
                <a:solidFill>
                  <a:srgbClr val="000000"/>
                </a:solidFill>
                <a:effectLst/>
                <a:latin typeface="Arial" panose="020B0604020202020204" pitchFamily="34" charset="0"/>
                <a:cs typeface="Arial" panose="020B0604020202020204" pitchFamily="34" charset="0"/>
              </a:rPr>
              <a:t>Regain</a:t>
            </a:r>
            <a:r>
              <a:rPr lang="it-IT" sz="800" b="0" i="0" u="none" strike="noStrike" dirty="0">
                <a:solidFill>
                  <a:srgbClr val="000000"/>
                </a:solidFill>
                <a:effectLst/>
                <a:latin typeface="Arial" panose="020B0604020202020204" pitchFamily="34" charset="0"/>
                <a:cs typeface="Arial" panose="020B0604020202020204" pitchFamily="34" charset="0"/>
              </a:rPr>
              <a:t> After </a:t>
            </a:r>
            <a:r>
              <a:rPr lang="it-IT" sz="800" b="0" i="0" u="none" strike="noStrike" dirty="0" err="1">
                <a:solidFill>
                  <a:srgbClr val="000000"/>
                </a:solidFill>
                <a:effectLst/>
                <a:latin typeface="Arial" panose="020B0604020202020204" pitchFamily="34" charset="0"/>
                <a:cs typeface="Arial" panose="020B0604020202020204" pitchFamily="34" charset="0"/>
              </a:rPr>
              <a:t>Gastric</a:t>
            </a:r>
            <a:r>
              <a:rPr lang="it-IT" sz="800" b="0" i="0" u="none" strike="noStrike" dirty="0">
                <a:solidFill>
                  <a:srgbClr val="000000"/>
                </a:solidFill>
                <a:effectLst/>
                <a:latin typeface="Arial" panose="020B0604020202020204" pitchFamily="34" charset="0"/>
                <a:cs typeface="Arial" panose="020B0604020202020204" pitchFamily="34" charset="0"/>
              </a:rPr>
              <a:t> Bypass: </a:t>
            </a:r>
            <a:r>
              <a:rPr lang="it-IT" sz="800" b="0" i="0" u="none" strike="noStrike" dirty="0" err="1">
                <a:solidFill>
                  <a:srgbClr val="000000"/>
                </a:solidFill>
                <a:effectLst/>
                <a:latin typeface="Arial" panose="020B0604020202020204" pitchFamily="34" charset="0"/>
                <a:cs typeface="Arial" panose="020B0604020202020204" pitchFamily="34" charset="0"/>
              </a:rPr>
              <a:t>Influence</a:t>
            </a:r>
            <a:r>
              <a:rPr lang="it-IT" sz="800" b="0" i="0" u="none" strike="noStrike" dirty="0">
                <a:solidFill>
                  <a:srgbClr val="000000"/>
                </a:solidFill>
                <a:effectLst/>
                <a:latin typeface="Arial" panose="020B0604020202020204" pitchFamily="34" charset="0"/>
                <a:cs typeface="Arial" panose="020B0604020202020204" pitchFamily="34" charset="0"/>
              </a:rPr>
              <a:t> of Gut </a:t>
            </a:r>
            <a:r>
              <a:rPr lang="it-IT" sz="800" b="0" i="0" u="none" strike="noStrike" dirty="0" err="1">
                <a:solidFill>
                  <a:srgbClr val="000000"/>
                </a:solidFill>
                <a:effectLst/>
                <a:latin typeface="Arial" panose="020B0604020202020204" pitchFamily="34" charset="0"/>
                <a:cs typeface="Arial" panose="020B0604020202020204" pitchFamily="34" charset="0"/>
              </a:rPr>
              <a:t>Hormones</a:t>
            </a:r>
            <a:r>
              <a:rPr lang="it-IT" sz="800" b="0" i="0" u="none" strike="noStrike" dirty="0">
                <a:solidFill>
                  <a:srgbClr val="000000"/>
                </a:solidFill>
                <a:effectLst/>
                <a:latin typeface="Arial" panose="020B0604020202020204" pitchFamily="34" charset="0"/>
                <a:cs typeface="Arial" panose="020B0604020202020204" pitchFamily="34" charset="0"/>
              </a:rPr>
              <a:t>. </a:t>
            </a:r>
            <a:r>
              <a:rPr lang="it-IT" sz="800" b="0" i="0" u="none" strike="noStrike" dirty="0" err="1">
                <a:solidFill>
                  <a:srgbClr val="000000"/>
                </a:solidFill>
                <a:effectLst/>
                <a:latin typeface="Arial" panose="020B0604020202020204" pitchFamily="34" charset="0"/>
                <a:cs typeface="Arial" panose="020B0604020202020204" pitchFamily="34" charset="0"/>
              </a:rPr>
              <a:t>Obes</a:t>
            </a:r>
            <a:r>
              <a:rPr lang="it-IT" sz="800" b="0" i="0" u="none" strike="noStrike" dirty="0">
                <a:solidFill>
                  <a:srgbClr val="000000"/>
                </a:solidFill>
                <a:effectLst/>
                <a:latin typeface="Arial" panose="020B0604020202020204" pitchFamily="34" charset="0"/>
                <a:cs typeface="Arial" panose="020B0604020202020204" pitchFamily="34" charset="0"/>
              </a:rPr>
              <a:t> </a:t>
            </a:r>
            <a:r>
              <a:rPr lang="it-IT" sz="800" b="0" i="0" u="none" strike="noStrike" dirty="0" err="1">
                <a:solidFill>
                  <a:srgbClr val="000000"/>
                </a:solidFill>
                <a:effectLst/>
                <a:latin typeface="Arial" panose="020B0604020202020204" pitchFamily="34" charset="0"/>
                <a:cs typeface="Arial" panose="020B0604020202020204" pitchFamily="34" charset="0"/>
              </a:rPr>
              <a:t>Surg</a:t>
            </a:r>
            <a:r>
              <a:rPr lang="it-IT" sz="800" b="0" i="0" u="none" strike="noStrike" dirty="0">
                <a:solidFill>
                  <a:srgbClr val="000000"/>
                </a:solidFill>
                <a:effectLst/>
                <a:latin typeface="Arial" panose="020B0604020202020204" pitchFamily="34" charset="0"/>
                <a:cs typeface="Arial" panose="020B0604020202020204" pitchFamily="34" charset="0"/>
              </a:rPr>
              <a:t>. 2016</a:t>
            </a:r>
            <a:endParaRPr lang="it-IT" sz="800" dirty="0">
              <a:latin typeface="Arial" panose="020B0604020202020204" pitchFamily="34" charset="0"/>
              <a:cs typeface="Arial" panose="020B0604020202020204" pitchFamily="34" charset="0"/>
            </a:endParaRPr>
          </a:p>
        </p:txBody>
      </p:sp>
      <p:grpSp>
        <p:nvGrpSpPr>
          <p:cNvPr id="9" name="Gruppo 8">
            <a:extLst>
              <a:ext uri="{FF2B5EF4-FFF2-40B4-BE49-F238E27FC236}">
                <a16:creationId xmlns:a16="http://schemas.microsoft.com/office/drawing/2014/main" id="{E81DB8F2-6E8C-FF1C-E0D7-31451C7F9403}"/>
              </a:ext>
            </a:extLst>
          </p:cNvPr>
          <p:cNvGrpSpPr/>
          <p:nvPr/>
        </p:nvGrpSpPr>
        <p:grpSpPr>
          <a:xfrm>
            <a:off x="719570" y="1257248"/>
            <a:ext cx="10752860" cy="5251419"/>
            <a:chOff x="605697" y="1257248"/>
            <a:chExt cx="10752860" cy="5251419"/>
          </a:xfrm>
        </p:grpSpPr>
        <p:pic>
          <p:nvPicPr>
            <p:cNvPr id="2050" name="Picture 2">
              <a:extLst>
                <a:ext uri="{FF2B5EF4-FFF2-40B4-BE49-F238E27FC236}">
                  <a16:creationId xmlns:a16="http://schemas.microsoft.com/office/drawing/2014/main" id="{AC5F5F38-68CE-832B-220E-F66D7A2C6C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4219" y="1371222"/>
              <a:ext cx="2702978" cy="513565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38355D46-413D-61A9-844E-27488A8F9F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2770" y="1371222"/>
              <a:ext cx="5285787" cy="51356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0396310D-EAD2-AF91-DFBD-24481E837D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668" y="3942522"/>
              <a:ext cx="2698551" cy="256614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AD92E96-D8AC-2D83-A8D1-BD3F52E409C0}"/>
                </a:ext>
              </a:extLst>
            </p:cNvPr>
            <p:cNvPicPr>
              <a:picLocks noChangeAspect="1"/>
            </p:cNvPicPr>
            <p:nvPr/>
          </p:nvPicPr>
          <p:blipFill>
            <a:blip r:embed="rId6"/>
            <a:stretch>
              <a:fillRect/>
            </a:stretch>
          </p:blipFill>
          <p:spPr>
            <a:xfrm>
              <a:off x="605697" y="1257248"/>
              <a:ext cx="2768522" cy="2566145"/>
            </a:xfrm>
            <a:prstGeom prst="rect">
              <a:avLst/>
            </a:prstGeom>
          </p:spPr>
        </p:pic>
      </p:grpSp>
      <p:sp>
        <p:nvSpPr>
          <p:cNvPr id="2" name="Titolo 1">
            <a:extLst>
              <a:ext uri="{FF2B5EF4-FFF2-40B4-BE49-F238E27FC236}">
                <a16:creationId xmlns:a16="http://schemas.microsoft.com/office/drawing/2014/main" id="{B45085F4-DBD1-8DF8-1848-5D243EBC2CE8}"/>
              </a:ext>
            </a:extLst>
          </p:cNvPr>
          <p:cNvSpPr>
            <a:spLocks noGrp="1"/>
          </p:cNvSpPr>
          <p:nvPr>
            <p:ph type="title"/>
          </p:nvPr>
        </p:nvSpPr>
        <p:spPr/>
        <p:txBody>
          <a:bodyPr>
            <a:noAutofit/>
          </a:bodyPr>
          <a:lstStyle/>
          <a:p>
            <a:pPr algn="ctr"/>
            <a:r>
              <a:rPr lang="it-IT" sz="3600" dirty="0"/>
              <a:t>Ruolo degli Ormoni Intestinali nel Recupero del Peso</a:t>
            </a:r>
          </a:p>
        </p:txBody>
      </p:sp>
    </p:spTree>
    <p:extLst>
      <p:ext uri="{BB962C8B-B14F-4D97-AF65-F5344CB8AC3E}">
        <p14:creationId xmlns:p14="http://schemas.microsoft.com/office/powerpoint/2010/main" val="2643604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220F0BD-5332-F985-D646-049C7C68FE1E}"/>
              </a:ext>
            </a:extLst>
          </p:cNvPr>
          <p:cNvPicPr>
            <a:picLocks noChangeAspect="1"/>
          </p:cNvPicPr>
          <p:nvPr/>
        </p:nvPicPr>
        <p:blipFill>
          <a:blip r:embed="rId2"/>
          <a:stretch>
            <a:fillRect/>
          </a:stretch>
        </p:blipFill>
        <p:spPr>
          <a:xfrm>
            <a:off x="806302" y="2110796"/>
            <a:ext cx="10579395" cy="3986334"/>
          </a:xfrm>
          <a:prstGeom prst="rect">
            <a:avLst/>
          </a:prstGeom>
        </p:spPr>
      </p:pic>
      <p:pic>
        <p:nvPicPr>
          <p:cNvPr id="5" name="Immagine 4">
            <a:extLst>
              <a:ext uri="{FF2B5EF4-FFF2-40B4-BE49-F238E27FC236}">
                <a16:creationId xmlns:a16="http://schemas.microsoft.com/office/drawing/2014/main" id="{2EB1CFA3-4C01-A325-0D46-4C24E794C3E5}"/>
              </a:ext>
            </a:extLst>
          </p:cNvPr>
          <p:cNvPicPr>
            <a:picLocks noChangeAspect="1"/>
          </p:cNvPicPr>
          <p:nvPr/>
        </p:nvPicPr>
        <p:blipFill>
          <a:blip r:embed="rId3"/>
          <a:stretch>
            <a:fillRect/>
          </a:stretch>
        </p:blipFill>
        <p:spPr>
          <a:xfrm>
            <a:off x="0" y="0"/>
            <a:ext cx="5272817" cy="2110796"/>
          </a:xfrm>
          <a:prstGeom prst="rect">
            <a:avLst/>
          </a:prstGeom>
        </p:spPr>
      </p:pic>
    </p:spTree>
    <p:extLst>
      <p:ext uri="{BB962C8B-B14F-4D97-AF65-F5344CB8AC3E}">
        <p14:creationId xmlns:p14="http://schemas.microsoft.com/office/powerpoint/2010/main" val="1271550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7EE48269-8D6D-DC5F-0E5C-575384271A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0794" y="1828423"/>
            <a:ext cx="3410411" cy="3201153"/>
          </a:xfrm>
          <a:prstGeom prst="rect">
            <a:avLst/>
          </a:prstGeom>
        </p:spPr>
      </p:pic>
      <p:sp>
        <p:nvSpPr>
          <p:cNvPr id="2" name="Titolo 1">
            <a:extLst>
              <a:ext uri="{FF2B5EF4-FFF2-40B4-BE49-F238E27FC236}">
                <a16:creationId xmlns:a16="http://schemas.microsoft.com/office/drawing/2014/main" id="{1422490D-96C6-D8B9-790A-D3899AAA765B}"/>
              </a:ext>
            </a:extLst>
          </p:cNvPr>
          <p:cNvSpPr txBox="1">
            <a:spLocks/>
          </p:cNvSpPr>
          <p:nvPr/>
        </p:nvSpPr>
        <p:spPr>
          <a:xfrm>
            <a:off x="699977" y="3082765"/>
            <a:ext cx="10515600" cy="9437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t>HOW?</a:t>
            </a:r>
          </a:p>
        </p:txBody>
      </p:sp>
    </p:spTree>
    <p:extLst>
      <p:ext uri="{BB962C8B-B14F-4D97-AF65-F5344CB8AC3E}">
        <p14:creationId xmlns:p14="http://schemas.microsoft.com/office/powerpoint/2010/main" val="1570565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3F336E-2180-3BC6-8036-2EE1BDBDF89E}"/>
              </a:ext>
            </a:extLst>
          </p:cNvPr>
          <p:cNvSpPr txBox="1"/>
          <p:nvPr/>
        </p:nvSpPr>
        <p:spPr>
          <a:xfrm>
            <a:off x="0" y="6642556"/>
            <a:ext cx="1170852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Acosta A, Camilleri M, Abu </a:t>
            </a:r>
            <a:r>
              <a:rPr kumimoji="0" lang="it-IT" sz="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Dayyeh</a:t>
            </a:r>
            <a:r>
              <a:rPr kumimoji="0" lang="it-IT"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B, Calderon G, Gonzalez D, McRae A, et al. </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Selection of </a:t>
            </a:r>
            <a:r>
              <a:rPr kumimoji="0" lang="en-US" sz="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Antiobesity</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Medications Based on Phenotypes Enhances Weight Loss: A Pragmatic Trial in an Obesity Clinic. </a:t>
            </a:r>
            <a:r>
              <a:rPr kumimoji="0" lang="it-IT" sz="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Obesity</a:t>
            </a:r>
            <a:r>
              <a:rPr kumimoji="0" lang="it-IT"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2021 </a:t>
            </a:r>
            <a:endParaRPr kumimoji="0" lang="it-IT"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6B54F3B-6D82-1EF6-9A04-9B8A7EB82C95}"/>
              </a:ext>
            </a:extLst>
          </p:cNvPr>
          <p:cNvPicPr>
            <a:picLocks noChangeAspect="1"/>
          </p:cNvPicPr>
          <p:nvPr/>
        </p:nvPicPr>
        <p:blipFill>
          <a:blip r:embed="rId3"/>
          <a:stretch>
            <a:fillRect/>
          </a:stretch>
        </p:blipFill>
        <p:spPr>
          <a:xfrm>
            <a:off x="2033451" y="1690688"/>
            <a:ext cx="8125097" cy="3567619"/>
          </a:xfrm>
          <a:prstGeom prst="rect">
            <a:avLst/>
          </a:prstGeom>
        </p:spPr>
      </p:pic>
      <p:sp>
        <p:nvSpPr>
          <p:cNvPr id="4" name="Titolo 1">
            <a:extLst>
              <a:ext uri="{FF2B5EF4-FFF2-40B4-BE49-F238E27FC236}">
                <a16:creationId xmlns:a16="http://schemas.microsoft.com/office/drawing/2014/main" id="{E614A232-ABAE-1B4B-6F1B-0B764E43F6FC}"/>
              </a:ext>
            </a:extLst>
          </p:cNvPr>
          <p:cNvSpPr txBox="1">
            <a:spLocks/>
          </p:cNvSpPr>
          <p:nvPr/>
        </p:nvSpPr>
        <p:spPr>
          <a:xfrm>
            <a:off x="838200" y="365125"/>
            <a:ext cx="10515600"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600" dirty="0"/>
              <a:t>Solo 4 fenotipi di obesità?</a:t>
            </a:r>
          </a:p>
        </p:txBody>
      </p:sp>
    </p:spTree>
    <p:extLst>
      <p:ext uri="{BB962C8B-B14F-4D97-AF65-F5344CB8AC3E}">
        <p14:creationId xmlns:p14="http://schemas.microsoft.com/office/powerpoint/2010/main" val="1475905017"/>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zato 3">
      <a:majorFont>
        <a:latin typeface="Freestyle Script"/>
        <a:ea typeface=""/>
        <a:cs typeface=""/>
      </a:majorFont>
      <a:minorFont>
        <a:latin typeface="Freestyle Script"/>
        <a:ea typeface=""/>
        <a:cs typeface=""/>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652</TotalTime>
  <Words>3390</Words>
  <Application>Microsoft Office PowerPoint</Application>
  <PresentationFormat>Widescreen</PresentationFormat>
  <Paragraphs>170</Paragraphs>
  <Slides>23</Slides>
  <Notes>4</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23</vt:i4>
      </vt:variant>
    </vt:vector>
  </HeadingPairs>
  <TitlesOfParts>
    <vt:vector size="34" baseType="lpstr">
      <vt:lpstr>Abadi Extra Light</vt:lpstr>
      <vt:lpstr>Arial</vt:lpstr>
      <vt:lpstr>Calibri</vt:lpstr>
      <vt:lpstr>Cambria</vt:lpstr>
      <vt:lpstr>Courier New</vt:lpstr>
      <vt:lpstr>Freestyle Script</vt:lpstr>
      <vt:lpstr>HelveticaNeueLT Std Lt</vt:lpstr>
      <vt:lpstr>Ink Free</vt:lpstr>
      <vt:lpstr>Roboto</vt:lpstr>
      <vt:lpstr>Roboto-Light</vt:lpstr>
      <vt:lpstr>Tema di Office</vt:lpstr>
      <vt:lpstr> OMM Obesity Management Medications WHEN, HOW, WHY AND WHY NOT</vt:lpstr>
      <vt:lpstr>WHEN?</vt:lpstr>
      <vt:lpstr>M.S. ♀ 34 anni  Ipertensione arteriosa, IGT, PCOS Desidera una gravidanza </vt:lpstr>
      <vt:lpstr>Presentazione standard di PowerPoint</vt:lpstr>
      <vt:lpstr>Persistenza a lungo termine  degli adattamenti ormonali alla perdita di peso</vt:lpstr>
      <vt:lpstr>Ruolo degli Ormoni Intestinali nel Recupero del Peso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WHY?</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Giulia Maria Pontesilli</dc:creator>
  <cp:lastModifiedBy>Giulia Maria Pontesilli</cp:lastModifiedBy>
  <cp:revision>94</cp:revision>
  <dcterms:created xsi:type="dcterms:W3CDTF">2025-05-11T19:28:21Z</dcterms:created>
  <dcterms:modified xsi:type="dcterms:W3CDTF">2025-05-12T12:07:44Z</dcterms:modified>
</cp:coreProperties>
</file>